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5"/>
    <p:sldMasterId id="214748369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Open Sans SemiBold"/>
      <p:regular r:id="rId32"/>
      <p:bold r:id="rId33"/>
      <p:italic r:id="rId34"/>
      <p:boldItalic r:id="rId35"/>
    </p:embeddedFont>
    <p:embeddedFont>
      <p:font typeface="Open Sans ExtraBold"/>
      <p:bold r:id="rId36"/>
      <p:boldItalic r:id="rId37"/>
    </p:embeddedFont>
    <p:embeddedFont>
      <p:font typeface="Helvetica Neue"/>
      <p:regular r:id="rId38"/>
      <p:bold r:id="rId39"/>
      <p:italic r:id="rId40"/>
      <p:boldItalic r:id="rId41"/>
    </p:embeddedFont>
    <p:embeddedFont>
      <p:font typeface="Open Sans Medium"/>
      <p:regular r:id="rId42"/>
      <p:bold r:id="rId43"/>
      <p:italic r:id="rId44"/>
      <p:boldItalic r:id="rId45"/>
    </p:embeddedFont>
    <p:embeddedFont>
      <p:font typeface="Open Sans Light"/>
      <p:regular r:id="rId46"/>
      <p:bold r:id="rId47"/>
      <p:italic r:id="rId48"/>
      <p:boldItalic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2796F7-FD07-47C8-9271-00A0E7118F24}">
  <a:tblStyle styleId="{D62796F7-FD07-47C8-9271-00A0E7118F2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42" Type="http://schemas.openxmlformats.org/officeDocument/2006/relationships/font" Target="fonts/OpenSansMedium-regular.fntdata"/><Relationship Id="rId41" Type="http://schemas.openxmlformats.org/officeDocument/2006/relationships/font" Target="fonts/HelveticaNeue-boldItalic.fntdata"/><Relationship Id="rId44" Type="http://schemas.openxmlformats.org/officeDocument/2006/relationships/font" Target="fonts/OpenSansMedium-italic.fntdata"/><Relationship Id="rId43" Type="http://schemas.openxmlformats.org/officeDocument/2006/relationships/font" Target="fonts/OpenSansMedium-bold.fntdata"/><Relationship Id="rId46" Type="http://schemas.openxmlformats.org/officeDocument/2006/relationships/font" Target="fonts/OpenSansLight-regular.fntdata"/><Relationship Id="rId45" Type="http://schemas.openxmlformats.org/officeDocument/2006/relationships/font" Target="fonts/OpenSans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OpenSansLight-italic.fntdata"/><Relationship Id="rId47" Type="http://schemas.openxmlformats.org/officeDocument/2006/relationships/font" Target="fonts/OpenSansLight-bold.fntdata"/><Relationship Id="rId49" Type="http://schemas.openxmlformats.org/officeDocument/2006/relationships/font" Target="fonts/OpenSansLight-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font" Target="fonts/OpenSansSemiBold-bold.fntdata"/><Relationship Id="rId32" Type="http://schemas.openxmlformats.org/officeDocument/2006/relationships/font" Target="fonts/OpenSansSemiBold-regular.fntdata"/><Relationship Id="rId35" Type="http://schemas.openxmlformats.org/officeDocument/2006/relationships/font" Target="fonts/OpenSansSemiBold-boldItalic.fntdata"/><Relationship Id="rId34" Type="http://schemas.openxmlformats.org/officeDocument/2006/relationships/font" Target="fonts/OpenSansSemiBold-italic.fntdata"/><Relationship Id="rId37" Type="http://schemas.openxmlformats.org/officeDocument/2006/relationships/font" Target="fonts/OpenSansExtraBold-boldItalic.fntdata"/><Relationship Id="rId36" Type="http://schemas.openxmlformats.org/officeDocument/2006/relationships/font" Target="fonts/OpenSansExtraBold-bold.fntdata"/><Relationship Id="rId39" Type="http://schemas.openxmlformats.org/officeDocument/2006/relationships/font" Target="fonts/HelveticaNeue-bold.fntdata"/><Relationship Id="rId38" Type="http://schemas.openxmlformats.org/officeDocument/2006/relationships/font" Target="fonts/HelveticaNeue-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4187ea50e7_2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4187ea50e7_2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6f59281ce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6f59281ce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6f562df547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6f562df547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6f562df547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6f562df547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Organizations from all our stakeholder groups use service providers that have pre-built ORCID functionality in their products and services. They enable our members to adopt ORCID, and to start contributing their trusted data, in the quickest, simplest way: by providing a means to easily integrate ORCID into their local workflows and systems and provide a more consistent user experience for researchers when they encounter ORCID. And we certify systems through our Certified Service Provider program which defines specific best practices for different workflows, ensuring that members who use these systems always experience best practice ORCID integrations and can more easily add trusted data to their researchers’ records … We now have 5 specific workflows that can be certified.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6f5507a243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6f5507a243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6f562df547_0_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6f562df547_0_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6f59281ce1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6f59281ce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6f562df547_0_8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6f562df547_0_8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6f59281ce1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6f59281ce1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Aalborg University Library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Contributes huge amounts of data to ORCID registry</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1.2 million total works added</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16k records updated in 2024</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170,900 works added in 2024</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6f59281ce1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6f59281ce1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6f59281ce1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6f59281ce1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4187ea50e7_2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24187ea50e7_2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a:solidFill>
                  <a:srgbClr val="222222"/>
                </a:solidFill>
                <a:latin typeface="Microsoft JhengHei"/>
                <a:ea typeface="Microsoft JhengHei"/>
                <a:cs typeface="Microsoft JhengHei"/>
                <a:sym typeface="Microsoft JhengHei"/>
              </a:rPr>
              <a:t>O</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6f5507a243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6f5507a243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4ea9832fea_0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34ea9832fea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4ea9832fea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4ea9832fea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4ea9832fea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34ea9832fea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6f562df547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6f562df547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Helvetica Neue"/>
                <a:ea typeface="Helvetica Neue"/>
                <a:cs typeface="Helvetica Neue"/>
                <a:sym typeface="Helvetica Neue"/>
              </a:rPr>
              <a:t>Outreach materials with Community Trust Network and Trust Marker messaging is available in our Brand Library. We have a Slide Deck you can customize to fit your presentation needs, we have fliers, graphics, and other useful things there too that can help as you promote ORCID adoption at your organization or among your colleagues.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75a81664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75a81664a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6f562df547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6f562df547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6f64833a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6f64833a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6f562df5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6f562df5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rgbClr val="FFFFFF"/>
                </a:highlight>
              </a:rPr>
              <a:t>The integration status in Japan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6f562df547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6f562df547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6f64833a20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6f64833a20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6f562df547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6f562df547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p:cSld name="CUSTOM">
    <p:bg>
      <p:bgPr>
        <a:solidFill>
          <a:srgbClr val="003449"/>
        </a:solidFill>
      </p:bgPr>
    </p:bg>
    <p:spTree>
      <p:nvGrpSpPr>
        <p:cNvPr id="55" name="Shape 55"/>
        <p:cNvGrpSpPr/>
        <p:nvPr/>
      </p:nvGrpSpPr>
      <p:grpSpPr>
        <a:xfrm>
          <a:off x="0" y="0"/>
          <a:ext cx="0" cy="0"/>
          <a:chOff x="0" y="0"/>
          <a:chExt cx="0" cy="0"/>
        </a:xfrm>
      </p:grpSpPr>
      <p:pic>
        <p:nvPicPr>
          <p:cNvPr id="56" name="Google Shape;56;p14"/>
          <p:cNvPicPr preferRelativeResize="0"/>
          <p:nvPr/>
        </p:nvPicPr>
        <p:blipFill rotWithShape="1">
          <a:blip r:embed="rId2">
            <a:alphaModFix/>
          </a:blip>
          <a:srcRect b="0" l="0" r="0" t="0"/>
          <a:stretch/>
        </p:blipFill>
        <p:spPr>
          <a:xfrm>
            <a:off x="4117700" y="1132900"/>
            <a:ext cx="908579" cy="908579"/>
          </a:xfrm>
          <a:prstGeom prst="rect">
            <a:avLst/>
          </a:prstGeom>
          <a:noFill/>
          <a:ln>
            <a:noFill/>
          </a:ln>
        </p:spPr>
      </p:pic>
      <p:sp>
        <p:nvSpPr>
          <p:cNvPr id="57" name="Google Shape;57;p14"/>
          <p:cNvSpPr txBox="1"/>
          <p:nvPr>
            <p:ph type="title"/>
          </p:nvPr>
        </p:nvSpPr>
        <p:spPr>
          <a:xfrm>
            <a:off x="274325" y="2241050"/>
            <a:ext cx="8442300" cy="6012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FFFFFF"/>
              </a:buClr>
              <a:buSzPts val="3600"/>
              <a:buFont typeface="Open Sans"/>
              <a:buNone/>
              <a:defRPr b="0" i="0" sz="3600" u="none" cap="none" strike="noStrike">
                <a:solidFill>
                  <a:srgbClr val="FFFFFF"/>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14"/>
          <p:cNvSpPr txBox="1"/>
          <p:nvPr>
            <p:ph idx="1" type="subTitle"/>
          </p:nvPr>
        </p:nvSpPr>
        <p:spPr>
          <a:xfrm>
            <a:off x="464950" y="2926080"/>
            <a:ext cx="8154600" cy="2382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A6CE39"/>
              </a:buClr>
              <a:buSzPts val="1400"/>
              <a:buFont typeface="Open Sans"/>
              <a:buNone/>
              <a:defRPr b="0" i="1" sz="1400" u="none" cap="none" strike="noStrike">
                <a:solidFill>
                  <a:srgbClr val="A6CE39"/>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A6CE39"/>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A6CE39"/>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A6CE39"/>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A6CE39"/>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A6CE39"/>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A6CE39"/>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A6CE39"/>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A6CE39"/>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A6CE39"/>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0" name="Shape 60"/>
        <p:cNvGrpSpPr/>
        <p:nvPr/>
      </p:nvGrpSpPr>
      <p:grpSpPr>
        <a:xfrm>
          <a:off x="0" y="0"/>
          <a:ext cx="0" cy="0"/>
          <a:chOff x="0" y="0"/>
          <a:chExt cx="0" cy="0"/>
        </a:xfrm>
      </p:grpSpPr>
      <p:sp>
        <p:nvSpPr>
          <p:cNvPr id="61" name="Google Shape;61;p15"/>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62" name="Google Shape;62;p15"/>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rtl="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63" name="Google Shape;63;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cover" type="secHead">
  <p:cSld name="SECTION_HEADER">
    <p:bg>
      <p:bgPr>
        <a:solidFill>
          <a:srgbClr val="A6CE39"/>
        </a:solidFill>
      </p:bgPr>
    </p:bg>
    <p:spTree>
      <p:nvGrpSpPr>
        <p:cNvPr id="64" name="Shape 64"/>
        <p:cNvGrpSpPr/>
        <p:nvPr/>
      </p:nvGrpSpPr>
      <p:grpSpPr>
        <a:xfrm>
          <a:off x="0" y="0"/>
          <a:ext cx="0" cy="0"/>
          <a:chOff x="0" y="0"/>
          <a:chExt cx="0" cy="0"/>
        </a:xfrm>
      </p:grpSpPr>
      <p:sp>
        <p:nvSpPr>
          <p:cNvPr id="65" name="Google Shape;65;p16"/>
          <p:cNvSpPr txBox="1"/>
          <p:nvPr>
            <p:ph type="title"/>
          </p:nvPr>
        </p:nvSpPr>
        <p:spPr>
          <a:xfrm>
            <a:off x="244400" y="1376975"/>
            <a:ext cx="8649300" cy="169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7200"/>
              <a:buFont typeface="Open Sans"/>
              <a:buNone/>
              <a:defRPr b="1" i="0" sz="7200" u="none" cap="none" strike="noStrike">
                <a:solidFill>
                  <a:srgbClr val="FFFFFF"/>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 name="Google Shape;66;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
  <p:cSld name="TITLE">
    <p:spTree>
      <p:nvGrpSpPr>
        <p:cNvPr id="67" name="Shape 67"/>
        <p:cNvGrpSpPr/>
        <p:nvPr/>
      </p:nvGrpSpPr>
      <p:grpSpPr>
        <a:xfrm>
          <a:off x="0" y="0"/>
          <a:ext cx="0" cy="0"/>
          <a:chOff x="0" y="0"/>
          <a:chExt cx="0" cy="0"/>
        </a:xfrm>
      </p:grpSpPr>
      <p:sp>
        <p:nvSpPr>
          <p:cNvPr id="68" name="Google Shape;68;p17"/>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7"/>
          <p:cNvSpPr txBox="1"/>
          <p:nvPr>
            <p:ph idx="2" type="title"/>
          </p:nvPr>
        </p:nvSpPr>
        <p:spPr>
          <a:xfrm>
            <a:off x="594360" y="4773168"/>
            <a:ext cx="2906400" cy="224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1pPr>
            <a:lvl2pPr lvl="1"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2pPr>
            <a:lvl3pPr lvl="2"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3pPr>
            <a:lvl4pPr lvl="3"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4pPr>
            <a:lvl5pPr lvl="4"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5pPr>
            <a:lvl6pPr lvl="5"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6pPr>
            <a:lvl7pPr lvl="6"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7pPr>
            <a:lvl8pPr lvl="7"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8pPr>
            <a:lvl9pPr lvl="8"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
    <p:spTree>
      <p:nvGrpSpPr>
        <p:cNvPr id="71" name="Shape 71"/>
        <p:cNvGrpSpPr/>
        <p:nvPr/>
      </p:nvGrpSpPr>
      <p:grpSpPr>
        <a:xfrm>
          <a:off x="0" y="0"/>
          <a:ext cx="0" cy="0"/>
          <a:chOff x="0" y="0"/>
          <a:chExt cx="0" cy="0"/>
        </a:xfrm>
      </p:grpSpPr>
      <p:sp>
        <p:nvSpPr>
          <p:cNvPr id="72" name="Google Shape;72;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8"/>
          <p:cNvSpPr txBox="1"/>
          <p:nvPr>
            <p:ph type="title"/>
          </p:nvPr>
        </p:nvSpPr>
        <p:spPr>
          <a:xfrm>
            <a:off x="594360" y="4773168"/>
            <a:ext cx="2906400" cy="224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1pPr>
            <a:lvl2pPr lvl="1"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2pPr>
            <a:lvl3pPr lvl="2"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3pPr>
            <a:lvl4pPr lvl="3"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4pPr>
            <a:lvl5pPr lvl="4"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5pPr>
            <a:lvl6pPr lvl="5"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6pPr>
            <a:lvl7pPr lvl="6"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7pPr>
            <a:lvl8pPr lvl="7"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8pPr>
            <a:lvl9pPr lvl="8"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74" name="Shape 74"/>
        <p:cNvGrpSpPr/>
        <p:nvPr/>
      </p:nvGrpSpPr>
      <p:grpSpPr>
        <a:xfrm>
          <a:off x="0" y="0"/>
          <a:ext cx="0" cy="0"/>
          <a:chOff x="0" y="0"/>
          <a:chExt cx="0" cy="0"/>
        </a:xfrm>
      </p:grpSpPr>
      <p:sp>
        <p:nvSpPr>
          <p:cNvPr id="75" name="Google Shape;75;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76" name="Shape 76"/>
        <p:cNvGrpSpPr/>
        <p:nvPr/>
      </p:nvGrpSpPr>
      <p:grpSpPr>
        <a:xfrm>
          <a:off x="0" y="0"/>
          <a:ext cx="0" cy="0"/>
          <a:chOff x="0" y="0"/>
          <a:chExt cx="0" cy="0"/>
        </a:xfrm>
      </p:grpSpPr>
      <p:sp>
        <p:nvSpPr>
          <p:cNvPr id="77" name="Google Shape;77;p20"/>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78" name="Google Shape;78;p20"/>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rtl="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79" name="Google Shape;79;p20"/>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訂版面配置">
  <p:cSld name="自訂版面配置">
    <p:spTree>
      <p:nvGrpSpPr>
        <p:cNvPr id="80" name="Shape 80"/>
        <p:cNvGrpSpPr/>
        <p:nvPr/>
      </p:nvGrpSpPr>
      <p:grpSpPr>
        <a:xfrm>
          <a:off x="0" y="0"/>
          <a:ext cx="0" cy="0"/>
          <a:chOff x="0" y="0"/>
          <a:chExt cx="0" cy="0"/>
        </a:xfrm>
      </p:grpSpPr>
      <p:sp>
        <p:nvSpPr>
          <p:cNvPr id="81" name="Google Shape;81;p21"/>
          <p:cNvSpPr txBox="1"/>
          <p:nvPr>
            <p:ph type="title"/>
          </p:nvPr>
        </p:nvSpPr>
        <p:spPr>
          <a:xfrm>
            <a:off x="628650" y="274638"/>
            <a:ext cx="7886700" cy="99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21"/>
          <p:cNvSpPr txBox="1"/>
          <p:nvPr>
            <p:ph idx="1" type="body"/>
          </p:nvPr>
        </p:nvSpPr>
        <p:spPr>
          <a:xfrm>
            <a:off x="4994276" y="1658938"/>
            <a:ext cx="2820900" cy="485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1"/>
          <p:cNvSpPr txBox="1"/>
          <p:nvPr>
            <p:ph idx="2" type="body"/>
          </p:nvPr>
        </p:nvSpPr>
        <p:spPr>
          <a:xfrm>
            <a:off x="874713" y="1658938"/>
            <a:ext cx="2820900" cy="485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85" name="Shape 85"/>
        <p:cNvGrpSpPr/>
        <p:nvPr/>
      </p:nvGrpSpPr>
      <p:grpSpPr>
        <a:xfrm>
          <a:off x="0" y="0"/>
          <a:ext cx="0" cy="0"/>
          <a:chOff x="0" y="0"/>
          <a:chExt cx="0" cy="0"/>
        </a:xfrm>
      </p:grpSpPr>
      <p:sp>
        <p:nvSpPr>
          <p:cNvPr id="86" name="Google Shape;86;p22"/>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p:txBody>
      </p:sp>
      <p:sp>
        <p:nvSpPr>
          <p:cNvPr id="87" name="Google Shape;87;p22"/>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88" name="Google Shape;88;p22"/>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3">
    <p:spTree>
      <p:nvGrpSpPr>
        <p:cNvPr id="89" name="Shape 89"/>
        <p:cNvGrpSpPr/>
        <p:nvPr/>
      </p:nvGrpSpPr>
      <p:grpSpPr>
        <a:xfrm>
          <a:off x="0" y="0"/>
          <a:ext cx="0" cy="0"/>
          <a:chOff x="0" y="0"/>
          <a:chExt cx="0" cy="0"/>
        </a:xfrm>
      </p:grpSpPr>
      <p:sp>
        <p:nvSpPr>
          <p:cNvPr id="90" name="Google Shape;90;p23"/>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p:txBody>
      </p:sp>
      <p:sp>
        <p:nvSpPr>
          <p:cNvPr id="91" name="Google Shape;91;p23"/>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92" name="Google Shape;92;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4">
    <p:spTree>
      <p:nvGrpSpPr>
        <p:cNvPr id="93" name="Shape 93"/>
        <p:cNvGrpSpPr/>
        <p:nvPr/>
      </p:nvGrpSpPr>
      <p:grpSpPr>
        <a:xfrm>
          <a:off x="0" y="0"/>
          <a:ext cx="0" cy="0"/>
          <a:chOff x="0" y="0"/>
          <a:chExt cx="0" cy="0"/>
        </a:xfrm>
      </p:grpSpPr>
      <p:sp>
        <p:nvSpPr>
          <p:cNvPr id="94" name="Google Shape;94;p24"/>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95" name="Google Shape;95;p24"/>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96" name="Google Shape;96;p24"/>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5">
    <p:spTree>
      <p:nvGrpSpPr>
        <p:cNvPr id="97" name="Shape 97"/>
        <p:cNvGrpSpPr/>
        <p:nvPr/>
      </p:nvGrpSpPr>
      <p:grpSpPr>
        <a:xfrm>
          <a:off x="0" y="0"/>
          <a:ext cx="0" cy="0"/>
          <a:chOff x="0" y="0"/>
          <a:chExt cx="0" cy="0"/>
        </a:xfrm>
      </p:grpSpPr>
      <p:sp>
        <p:nvSpPr>
          <p:cNvPr id="98" name="Google Shape;98;p25"/>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99" name="Google Shape;99;p25"/>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00" name="Google Shape;100;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6">
    <p:spTree>
      <p:nvGrpSpPr>
        <p:cNvPr id="101" name="Shape 101"/>
        <p:cNvGrpSpPr/>
        <p:nvPr/>
      </p:nvGrpSpPr>
      <p:grpSpPr>
        <a:xfrm>
          <a:off x="0" y="0"/>
          <a:ext cx="0" cy="0"/>
          <a:chOff x="0" y="0"/>
          <a:chExt cx="0" cy="0"/>
        </a:xfrm>
      </p:grpSpPr>
      <p:sp>
        <p:nvSpPr>
          <p:cNvPr id="102" name="Google Shape;102;p26"/>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03" name="Google Shape;103;p26"/>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04" name="Google Shape;104;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2">
  <p:cSld name="TITLE_AND_BODY_3_2">
    <p:spTree>
      <p:nvGrpSpPr>
        <p:cNvPr id="105" name="Shape 105"/>
        <p:cNvGrpSpPr/>
        <p:nvPr/>
      </p:nvGrpSpPr>
      <p:grpSpPr>
        <a:xfrm>
          <a:off x="0" y="0"/>
          <a:ext cx="0" cy="0"/>
          <a:chOff x="0" y="0"/>
          <a:chExt cx="0" cy="0"/>
        </a:xfrm>
      </p:grpSpPr>
      <p:sp>
        <p:nvSpPr>
          <p:cNvPr id="106" name="Google Shape;106;p27"/>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07" name="Google Shape;107;p27"/>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08" name="Google Shape;108;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1">
  <p:cSld name="TITLE_AND_BODY_2_1">
    <p:spTree>
      <p:nvGrpSpPr>
        <p:cNvPr id="109" name="Shape 109"/>
        <p:cNvGrpSpPr/>
        <p:nvPr/>
      </p:nvGrpSpPr>
      <p:grpSpPr>
        <a:xfrm>
          <a:off x="0" y="0"/>
          <a:ext cx="0" cy="0"/>
          <a:chOff x="0" y="0"/>
          <a:chExt cx="0" cy="0"/>
        </a:xfrm>
      </p:grpSpPr>
      <p:sp>
        <p:nvSpPr>
          <p:cNvPr id="110" name="Google Shape;110;p28"/>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11" name="Google Shape;111;p28"/>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12" name="Google Shape;112;p28"/>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7">
  <p:cSld name="TITLE_AND_BODY_7">
    <p:spTree>
      <p:nvGrpSpPr>
        <p:cNvPr id="113" name="Shape 113"/>
        <p:cNvGrpSpPr/>
        <p:nvPr/>
      </p:nvGrpSpPr>
      <p:grpSpPr>
        <a:xfrm>
          <a:off x="0" y="0"/>
          <a:ext cx="0" cy="0"/>
          <a:chOff x="0" y="0"/>
          <a:chExt cx="0" cy="0"/>
        </a:xfrm>
      </p:grpSpPr>
      <p:sp>
        <p:nvSpPr>
          <p:cNvPr id="114" name="Google Shape;114;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29"/>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16" name="Google Shape;116;p29"/>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8">
  <p:cSld name="TITLE_AND_BODY_8">
    <p:spTree>
      <p:nvGrpSpPr>
        <p:cNvPr id="117" name="Shape 117"/>
        <p:cNvGrpSpPr/>
        <p:nvPr/>
      </p:nvGrpSpPr>
      <p:grpSpPr>
        <a:xfrm>
          <a:off x="0" y="0"/>
          <a:ext cx="0" cy="0"/>
          <a:chOff x="0" y="0"/>
          <a:chExt cx="0" cy="0"/>
        </a:xfrm>
      </p:grpSpPr>
      <p:sp>
        <p:nvSpPr>
          <p:cNvPr id="118" name="Google Shape;118;p30"/>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400"/>
              <a:buFont typeface="Open Sans"/>
              <a:buNone/>
              <a:defRPr b="1" sz="2400">
                <a:solidFill>
                  <a:schemeClr val="dk2"/>
                </a:solidFill>
                <a:latin typeface="Open Sans"/>
                <a:ea typeface="Open Sans"/>
                <a:cs typeface="Open Sans"/>
                <a:sym typeface="Open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19" name="Google Shape;119;p30"/>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indent="-317500" lvl="1" marL="9144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000"/>
              </a:spcBef>
              <a:spcAft>
                <a:spcPts val="10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120" name="Google Shape;120;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9">
  <p:cSld name="TITLE_AND_BODY_9">
    <p:spTree>
      <p:nvGrpSpPr>
        <p:cNvPr id="121" name="Shape 121"/>
        <p:cNvGrpSpPr/>
        <p:nvPr/>
      </p:nvGrpSpPr>
      <p:grpSpPr>
        <a:xfrm>
          <a:off x="0" y="0"/>
          <a:ext cx="0" cy="0"/>
          <a:chOff x="0" y="0"/>
          <a:chExt cx="0" cy="0"/>
        </a:xfrm>
      </p:grpSpPr>
      <p:sp>
        <p:nvSpPr>
          <p:cNvPr id="122" name="Google Shape;122;p31"/>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400"/>
              <a:buFont typeface="Open Sans"/>
              <a:buNone/>
              <a:defRPr b="1" sz="2400">
                <a:solidFill>
                  <a:schemeClr val="dk2"/>
                </a:solidFill>
                <a:latin typeface="Open Sans"/>
                <a:ea typeface="Open Sans"/>
                <a:cs typeface="Open Sans"/>
                <a:sym typeface="Open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3" name="Google Shape;123;p31"/>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indent="-317500" lvl="1" marL="9144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000"/>
              </a:spcBef>
              <a:spcAft>
                <a:spcPts val="10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124" name="Google Shape;124;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0">
  <p:cSld name="TITLE_AND_BODY_10">
    <p:spTree>
      <p:nvGrpSpPr>
        <p:cNvPr id="125" name="Shape 125"/>
        <p:cNvGrpSpPr/>
        <p:nvPr/>
      </p:nvGrpSpPr>
      <p:grpSpPr>
        <a:xfrm>
          <a:off x="0" y="0"/>
          <a:ext cx="0" cy="0"/>
          <a:chOff x="0" y="0"/>
          <a:chExt cx="0" cy="0"/>
        </a:xfrm>
      </p:grpSpPr>
      <p:sp>
        <p:nvSpPr>
          <p:cNvPr id="126" name="Google Shape;126;p32"/>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27" name="Google Shape;127;p32"/>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28" name="Google Shape;128;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1">
  <p:cSld name="TITLE_AND_BODY_11">
    <p:spTree>
      <p:nvGrpSpPr>
        <p:cNvPr id="129" name="Shape 129"/>
        <p:cNvGrpSpPr/>
        <p:nvPr/>
      </p:nvGrpSpPr>
      <p:grpSpPr>
        <a:xfrm>
          <a:off x="0" y="0"/>
          <a:ext cx="0" cy="0"/>
          <a:chOff x="0" y="0"/>
          <a:chExt cx="0" cy="0"/>
        </a:xfrm>
      </p:grpSpPr>
      <p:sp>
        <p:nvSpPr>
          <p:cNvPr id="130" name="Google Shape;130;p33"/>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400"/>
              <a:buFont typeface="Open Sans"/>
              <a:buNone/>
              <a:defRPr b="1" sz="2400">
                <a:solidFill>
                  <a:schemeClr val="dk2"/>
                </a:solidFill>
                <a:latin typeface="Open Sans"/>
                <a:ea typeface="Open Sans"/>
                <a:cs typeface="Open Sans"/>
                <a:sym typeface="Open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31" name="Google Shape;131;p33"/>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indent="-317500" lvl="1" marL="9144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000"/>
              </a:spcBef>
              <a:spcAft>
                <a:spcPts val="10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132" name="Google Shape;132;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2">
  <p:cSld name="TITLE_AND_BODY_12">
    <p:spTree>
      <p:nvGrpSpPr>
        <p:cNvPr id="133" name="Shape 133"/>
        <p:cNvGrpSpPr/>
        <p:nvPr/>
      </p:nvGrpSpPr>
      <p:grpSpPr>
        <a:xfrm>
          <a:off x="0" y="0"/>
          <a:ext cx="0" cy="0"/>
          <a:chOff x="0" y="0"/>
          <a:chExt cx="0" cy="0"/>
        </a:xfrm>
      </p:grpSpPr>
      <p:sp>
        <p:nvSpPr>
          <p:cNvPr id="134" name="Google Shape;134;p34"/>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35" name="Google Shape;135;p34"/>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000"/>
              </a:spcBef>
              <a:spcAft>
                <a:spcPts val="10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36" name="Google Shape;136;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0">
  <p:cSld name="TITLE_AND_BODY_18">
    <p:spTree>
      <p:nvGrpSpPr>
        <p:cNvPr id="137" name="Shape 137"/>
        <p:cNvGrpSpPr/>
        <p:nvPr/>
      </p:nvGrpSpPr>
      <p:grpSpPr>
        <a:xfrm>
          <a:off x="0" y="0"/>
          <a:ext cx="0" cy="0"/>
          <a:chOff x="0" y="0"/>
          <a:chExt cx="0" cy="0"/>
        </a:xfrm>
      </p:grpSpPr>
      <p:sp>
        <p:nvSpPr>
          <p:cNvPr id="138" name="Google Shape;138;p35"/>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400"/>
              <a:buFont typeface="Open Sans"/>
              <a:buNone/>
              <a:defRPr b="1" sz="2400">
                <a:solidFill>
                  <a:schemeClr val="dk2"/>
                </a:solidFill>
                <a:latin typeface="Open Sans"/>
                <a:ea typeface="Open Sans"/>
                <a:cs typeface="Open Sans"/>
                <a:sym typeface="Open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39" name="Google Shape;139;p35"/>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000"/>
              </a:spcBef>
              <a:spcAft>
                <a:spcPts val="10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40" name="Google Shape;140;p35"/>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buNone/>
              <a:defRPr sz="1100">
                <a:solidFill>
                  <a:schemeClr val="lt1"/>
                </a:solidFill>
                <a:latin typeface="Open Sans"/>
                <a:ea typeface="Open Sans"/>
                <a:cs typeface="Open Sans"/>
                <a:sym typeface="Open Sans"/>
              </a:defRPr>
            </a:lvl1pPr>
            <a:lvl2pPr lvl="1">
              <a:buNone/>
              <a:defRPr sz="1100">
                <a:solidFill>
                  <a:schemeClr val="lt1"/>
                </a:solidFill>
                <a:latin typeface="Open Sans"/>
                <a:ea typeface="Open Sans"/>
                <a:cs typeface="Open Sans"/>
                <a:sym typeface="Open Sans"/>
              </a:defRPr>
            </a:lvl2pPr>
            <a:lvl3pPr lvl="2">
              <a:buNone/>
              <a:defRPr sz="1100">
                <a:solidFill>
                  <a:schemeClr val="lt1"/>
                </a:solidFill>
                <a:latin typeface="Open Sans"/>
                <a:ea typeface="Open Sans"/>
                <a:cs typeface="Open Sans"/>
                <a:sym typeface="Open Sans"/>
              </a:defRPr>
            </a:lvl3pPr>
            <a:lvl4pPr lvl="3">
              <a:buNone/>
              <a:defRPr sz="1100">
                <a:solidFill>
                  <a:schemeClr val="lt1"/>
                </a:solidFill>
                <a:latin typeface="Open Sans"/>
                <a:ea typeface="Open Sans"/>
                <a:cs typeface="Open Sans"/>
                <a:sym typeface="Open Sans"/>
              </a:defRPr>
            </a:lvl4pPr>
            <a:lvl5pPr lvl="4">
              <a:buNone/>
              <a:defRPr sz="1100">
                <a:solidFill>
                  <a:schemeClr val="lt1"/>
                </a:solidFill>
                <a:latin typeface="Open Sans"/>
                <a:ea typeface="Open Sans"/>
                <a:cs typeface="Open Sans"/>
                <a:sym typeface="Open Sans"/>
              </a:defRPr>
            </a:lvl5pPr>
            <a:lvl6pPr lvl="5">
              <a:buNone/>
              <a:defRPr sz="1100">
                <a:solidFill>
                  <a:schemeClr val="lt1"/>
                </a:solidFill>
                <a:latin typeface="Open Sans"/>
                <a:ea typeface="Open Sans"/>
                <a:cs typeface="Open Sans"/>
                <a:sym typeface="Open Sans"/>
              </a:defRPr>
            </a:lvl6pPr>
            <a:lvl7pPr lvl="6">
              <a:buNone/>
              <a:defRPr sz="1100">
                <a:solidFill>
                  <a:schemeClr val="lt1"/>
                </a:solidFill>
                <a:latin typeface="Open Sans"/>
                <a:ea typeface="Open Sans"/>
                <a:cs typeface="Open Sans"/>
                <a:sym typeface="Open Sans"/>
              </a:defRPr>
            </a:lvl7pPr>
            <a:lvl8pPr lvl="7">
              <a:buNone/>
              <a:defRPr sz="1100">
                <a:solidFill>
                  <a:schemeClr val="lt1"/>
                </a:solidFill>
                <a:latin typeface="Open Sans"/>
                <a:ea typeface="Open Sans"/>
                <a:cs typeface="Open Sans"/>
                <a:sym typeface="Open Sans"/>
              </a:defRPr>
            </a:lvl8pPr>
            <a:lvl9pPr lvl="8">
              <a:buNone/>
              <a:defRPr sz="11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35"/>
          <p:cNvSpPr txBox="1"/>
          <p:nvPr>
            <p:ph idx="2" type="title"/>
          </p:nvPr>
        </p:nvSpPr>
        <p:spPr>
          <a:xfrm>
            <a:off x="594360" y="4752015"/>
            <a:ext cx="8229600" cy="224700"/>
          </a:xfrm>
          <a:prstGeom prst="rect">
            <a:avLst/>
          </a:prstGeom>
          <a:noFill/>
          <a:ln>
            <a:noFill/>
          </a:ln>
        </p:spPr>
        <p:txBody>
          <a:bodyPr anchorCtr="0" anchor="ctr" bIns="0" lIns="0" spcFirstLastPara="1" rIns="0" wrap="square" tIns="0">
            <a:noAutofit/>
          </a:bodyPr>
          <a:lstStyle>
            <a:lvl1pPr lvl="0">
              <a:spcBef>
                <a:spcPts val="0"/>
              </a:spcBef>
              <a:spcAft>
                <a:spcPts val="0"/>
              </a:spcAft>
              <a:buClr>
                <a:srgbClr val="FFFFFF"/>
              </a:buClr>
              <a:buSzPts val="1100"/>
              <a:buFont typeface="Open Sans"/>
              <a:buNone/>
              <a:defRPr sz="1100">
                <a:solidFill>
                  <a:srgbClr val="FFFFFF"/>
                </a:solidFill>
                <a:latin typeface="Open Sans"/>
                <a:ea typeface="Open Sans"/>
                <a:cs typeface="Open Sans"/>
                <a:sym typeface="Open Sans"/>
              </a:defRPr>
            </a:lvl1pPr>
            <a:lvl2pPr lvl="1">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TITLE_1_1">
    <p:spTree>
      <p:nvGrpSpPr>
        <p:cNvPr id="142" name="Shape 142"/>
        <p:cNvGrpSpPr/>
        <p:nvPr/>
      </p:nvGrpSpPr>
      <p:grpSpPr>
        <a:xfrm>
          <a:off x="0" y="0"/>
          <a:ext cx="0" cy="0"/>
          <a:chOff x="0" y="0"/>
          <a:chExt cx="0" cy="0"/>
        </a:xfrm>
      </p:grpSpPr>
      <p:sp>
        <p:nvSpPr>
          <p:cNvPr id="143" name="Google Shape;143;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36"/>
          <p:cNvSpPr txBox="1"/>
          <p:nvPr>
            <p:ph type="title"/>
          </p:nvPr>
        </p:nvSpPr>
        <p:spPr>
          <a:xfrm>
            <a:off x="594360" y="4773168"/>
            <a:ext cx="2906400" cy="224700"/>
          </a:xfrm>
          <a:prstGeom prst="rect">
            <a:avLst/>
          </a:prstGeom>
          <a:noFill/>
          <a:ln>
            <a:noFill/>
          </a:ln>
        </p:spPr>
        <p:txBody>
          <a:bodyPr anchorCtr="0" anchor="t" bIns="0" lIns="0" spcFirstLastPara="1" rIns="0" wrap="square" tIns="0">
            <a:spAutoFit/>
          </a:bodyPr>
          <a:lstStyle>
            <a:lvl1pPr lv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5" name="Shape 145"/>
        <p:cNvGrpSpPr/>
        <p:nvPr/>
      </p:nvGrpSpPr>
      <p:grpSpPr>
        <a:xfrm>
          <a:off x="0" y="0"/>
          <a:ext cx="0" cy="0"/>
          <a:chOff x="0" y="0"/>
          <a:chExt cx="0" cy="0"/>
        </a:xfrm>
      </p:grpSpPr>
      <p:sp>
        <p:nvSpPr>
          <p:cNvPr id="146" name="Google Shape;146;p37"/>
          <p:cNvSpPr txBox="1"/>
          <p:nvPr/>
        </p:nvSpPr>
        <p:spPr>
          <a:xfrm>
            <a:off x="2285980" y="2487377"/>
            <a:ext cx="4572000" cy="165000"/>
          </a:xfrm>
          <a:prstGeom prst="rect">
            <a:avLst/>
          </a:prstGeom>
          <a:noFill/>
          <a:ln>
            <a:noFill/>
          </a:ln>
        </p:spPr>
        <p:txBody>
          <a:bodyPr anchorCtr="0" anchor="t" bIns="20775" lIns="41575" spcFirstLastPara="1" rIns="41575" wrap="square" tIns="20775">
            <a:spAutoFit/>
          </a:bodyPr>
          <a:lstStyle/>
          <a:p>
            <a:pPr indent="0" lvl="0" marL="0" marR="0" rtl="0" algn="l">
              <a:spcBef>
                <a:spcPts val="0"/>
              </a:spcBef>
              <a:spcAft>
                <a:spcPts val="0"/>
              </a:spcAft>
              <a:buNone/>
            </a:pPr>
            <a:r>
              <a:rPr b="0" i="0" lang="en" sz="800" u="none" cap="none" strike="noStrike">
                <a:solidFill>
                  <a:schemeClr val="dk1"/>
                </a:solidFill>
                <a:latin typeface="Calibri"/>
                <a:ea typeface="Calibri"/>
                <a:cs typeface="Calibri"/>
                <a:sym typeface="Calibri"/>
              </a:rPr>
              <a:t>:\Grafica\Presentations\Orcid\backgrounds</a:t>
            </a:r>
            <a:endParaRPr sz="600"/>
          </a:p>
        </p:txBody>
      </p:sp>
      <p:pic>
        <p:nvPicPr>
          <p:cNvPr id="147" name="Google Shape;147;p37"/>
          <p:cNvPicPr preferRelativeResize="0"/>
          <p:nvPr/>
        </p:nvPicPr>
        <p:blipFill rotWithShape="1">
          <a:blip r:embed="rId2">
            <a:alphaModFix/>
          </a:blip>
          <a:srcRect b="0" l="0" r="0" t="0"/>
          <a:stretch/>
        </p:blipFill>
        <p:spPr>
          <a:xfrm>
            <a:off x="0" y="180"/>
            <a:ext cx="9143678" cy="514331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1">
  <p:cSld name="TITLE_AND_BODY_4_1">
    <p:spTree>
      <p:nvGrpSpPr>
        <p:cNvPr id="148" name="Shape 148"/>
        <p:cNvGrpSpPr/>
        <p:nvPr/>
      </p:nvGrpSpPr>
      <p:grpSpPr>
        <a:xfrm>
          <a:off x="0" y="0"/>
          <a:ext cx="0" cy="0"/>
          <a:chOff x="0" y="0"/>
          <a:chExt cx="0" cy="0"/>
        </a:xfrm>
      </p:grpSpPr>
      <p:sp>
        <p:nvSpPr>
          <p:cNvPr id="149" name="Google Shape;149;p38"/>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150" name="Google Shape;150;p38"/>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151" name="Google Shape;151;p3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1">
  <p:cSld name="Default Slide_1">
    <p:spTree>
      <p:nvGrpSpPr>
        <p:cNvPr id="152" name="Shape 152"/>
        <p:cNvGrpSpPr/>
        <p:nvPr/>
      </p:nvGrpSpPr>
      <p:grpSpPr>
        <a:xfrm>
          <a:off x="0" y="0"/>
          <a:ext cx="0" cy="0"/>
          <a:chOff x="0" y="0"/>
          <a:chExt cx="0" cy="0"/>
        </a:xfrm>
      </p:grpSpPr>
      <p:sp>
        <p:nvSpPr>
          <p:cNvPr id="153" name="Google Shape;153;p39"/>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154" name="Google Shape;154;p39"/>
          <p:cNvSpPr txBox="1"/>
          <p:nvPr>
            <p:ph idx="1" type="subTitle"/>
          </p:nvPr>
        </p:nvSpPr>
        <p:spPr>
          <a:xfrm>
            <a:off x="364050" y="784175"/>
            <a:ext cx="4072500" cy="3468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600"/>
              <a:buFont typeface="Arial"/>
              <a:buNone/>
              <a:defRPr b="1" i="0" sz="1600" u="none" cap="none" strike="noStrike">
                <a:solidFill>
                  <a:srgbClr val="7FAA26"/>
                </a:solidFill>
                <a:latin typeface="Open Sans"/>
                <a:ea typeface="Open Sans"/>
                <a:cs typeface="Open Sans"/>
                <a:sym typeface="Open Sans"/>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5" name="Google Shape;155;p39"/>
          <p:cNvSpPr txBox="1"/>
          <p:nvPr>
            <p:ph idx="2" type="body"/>
          </p:nvPr>
        </p:nvSpPr>
        <p:spPr>
          <a:xfrm>
            <a:off x="364050" y="1443175"/>
            <a:ext cx="3954600" cy="2768100"/>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1pPr>
            <a:lvl2pPr indent="-317500" lvl="1" marL="9144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2pPr>
            <a:lvl3pPr indent="-317500" lvl="2" marL="13716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3pPr>
            <a:lvl4pPr indent="-317500" lvl="3" marL="18288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4pPr>
            <a:lvl5pPr indent="-317500" lvl="4" marL="22860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5pPr>
            <a:lvl6pPr indent="-317500" lvl="5" marL="27432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6pPr>
            <a:lvl7pPr indent="-317500" lvl="6" marL="32004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7pPr>
            <a:lvl8pPr indent="-317500" lvl="7" marL="36576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8pPr>
            <a:lvl9pPr indent="-317500" lvl="8" marL="4114800" marR="0" algn="l">
              <a:lnSpc>
                <a:spcPct val="100000"/>
              </a:lnSpc>
              <a:spcBef>
                <a:spcPts val="1000"/>
              </a:spcBef>
              <a:spcAft>
                <a:spcPts val="100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9pPr>
          </a:lstStyle>
          <a:p/>
        </p:txBody>
      </p:sp>
      <p:sp>
        <p:nvSpPr>
          <p:cNvPr id="156" name="Google Shape;156;p39"/>
          <p:cNvSpPr txBox="1"/>
          <p:nvPr>
            <p:ph idx="3" type="subTitle"/>
          </p:nvPr>
        </p:nvSpPr>
        <p:spPr>
          <a:xfrm>
            <a:off x="4707450" y="784175"/>
            <a:ext cx="4072500" cy="3468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600"/>
              <a:buFont typeface="Arial"/>
              <a:buNone/>
              <a:defRPr b="1" i="0" sz="1600" u="none" cap="none" strike="noStrike">
                <a:solidFill>
                  <a:srgbClr val="7FAA26"/>
                </a:solidFill>
                <a:latin typeface="Open Sans"/>
                <a:ea typeface="Open Sans"/>
                <a:cs typeface="Open Sans"/>
                <a:sym typeface="Open Sans"/>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7" name="Google Shape;157;p39"/>
          <p:cNvSpPr txBox="1"/>
          <p:nvPr>
            <p:ph idx="4" type="body"/>
          </p:nvPr>
        </p:nvSpPr>
        <p:spPr>
          <a:xfrm>
            <a:off x="4707450" y="1443175"/>
            <a:ext cx="3954600" cy="2768100"/>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1pPr>
            <a:lvl2pPr indent="-317500" lvl="1" marL="9144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2pPr>
            <a:lvl3pPr indent="-317500" lvl="2" marL="13716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3pPr>
            <a:lvl4pPr indent="-317500" lvl="3" marL="18288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4pPr>
            <a:lvl5pPr indent="-317500" lvl="4" marL="22860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5pPr>
            <a:lvl6pPr indent="-317500" lvl="5" marL="27432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6pPr>
            <a:lvl7pPr indent="-317500" lvl="6" marL="32004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7pPr>
            <a:lvl8pPr indent="-317500" lvl="7" marL="3657600" marR="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8pPr>
            <a:lvl9pPr indent="-317500" lvl="8" marL="4114800" marR="0" algn="l">
              <a:lnSpc>
                <a:spcPct val="100000"/>
              </a:lnSpc>
              <a:spcBef>
                <a:spcPts val="1000"/>
              </a:spcBef>
              <a:spcAft>
                <a:spcPts val="100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9pPr>
          </a:lstStyle>
          <a:p/>
        </p:txBody>
      </p:sp>
      <p:sp>
        <p:nvSpPr>
          <p:cNvPr id="158" name="Google Shape;158;p39"/>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59" name="Google Shape;159;p39"/>
          <p:cNvSpPr txBox="1"/>
          <p:nvPr>
            <p:ph idx="5" type="title"/>
          </p:nvPr>
        </p:nvSpPr>
        <p:spPr>
          <a:xfrm>
            <a:off x="594333" y="4773175"/>
            <a:ext cx="7962300" cy="2247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1pPr>
            <a:lvl2pPr lvl="1"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2pPr>
            <a:lvl3pPr lvl="2"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3pPr>
            <a:lvl4pPr lvl="3"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4pPr>
            <a:lvl5pPr lvl="4"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5pPr>
            <a:lvl6pPr lvl="5"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6pPr>
            <a:lvl7pPr lvl="6"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7pPr>
            <a:lvl8pPr lvl="7"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8pPr>
            <a:lvl9pPr lvl="8"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3">
  <p:cSld name="TITLE_AND_BODY_19">
    <p:spTree>
      <p:nvGrpSpPr>
        <p:cNvPr id="160" name="Shape 160"/>
        <p:cNvGrpSpPr/>
        <p:nvPr/>
      </p:nvGrpSpPr>
      <p:grpSpPr>
        <a:xfrm>
          <a:off x="0" y="0"/>
          <a:ext cx="0" cy="0"/>
          <a:chOff x="0" y="0"/>
          <a:chExt cx="0" cy="0"/>
        </a:xfrm>
      </p:grpSpPr>
      <p:sp>
        <p:nvSpPr>
          <p:cNvPr id="161" name="Google Shape;161;p40"/>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62" name="Google Shape;162;p40"/>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63" name="Google Shape;163;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3_1">
    <p:spTree>
      <p:nvGrpSpPr>
        <p:cNvPr id="164" name="Shape 164"/>
        <p:cNvGrpSpPr/>
        <p:nvPr/>
      </p:nvGrpSpPr>
      <p:grpSpPr>
        <a:xfrm>
          <a:off x="0" y="0"/>
          <a:ext cx="0" cy="0"/>
          <a:chOff x="0" y="0"/>
          <a:chExt cx="0" cy="0"/>
        </a:xfrm>
      </p:grpSpPr>
      <p:sp>
        <p:nvSpPr>
          <p:cNvPr id="165" name="Google Shape;165;p41"/>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66" name="Google Shape;166;p41"/>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67" name="Google Shape;167;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4">
  <p:cSld name="TITLE_AND_BODY_20">
    <p:spTree>
      <p:nvGrpSpPr>
        <p:cNvPr id="168" name="Shape 168"/>
        <p:cNvGrpSpPr/>
        <p:nvPr/>
      </p:nvGrpSpPr>
      <p:grpSpPr>
        <a:xfrm>
          <a:off x="0" y="0"/>
          <a:ext cx="0" cy="0"/>
          <a:chOff x="0" y="0"/>
          <a:chExt cx="0" cy="0"/>
        </a:xfrm>
      </p:grpSpPr>
      <p:sp>
        <p:nvSpPr>
          <p:cNvPr id="169" name="Google Shape;169;p42"/>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70" name="Google Shape;170;p42"/>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71" name="Google Shape;171;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5">
  <p:cSld name="TITLE_AND_BODY_21">
    <p:spTree>
      <p:nvGrpSpPr>
        <p:cNvPr id="172" name="Shape 172"/>
        <p:cNvGrpSpPr/>
        <p:nvPr/>
      </p:nvGrpSpPr>
      <p:grpSpPr>
        <a:xfrm>
          <a:off x="0" y="0"/>
          <a:ext cx="0" cy="0"/>
          <a:chOff x="0" y="0"/>
          <a:chExt cx="0" cy="0"/>
        </a:xfrm>
      </p:grpSpPr>
      <p:sp>
        <p:nvSpPr>
          <p:cNvPr id="173" name="Google Shape;173;p43"/>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74" name="Google Shape;174;p43"/>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75" name="Google Shape;175;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1">
  <p:cSld name="TITLE_AND_BODY_5_3">
    <p:spTree>
      <p:nvGrpSpPr>
        <p:cNvPr id="176" name="Shape 176"/>
        <p:cNvGrpSpPr/>
        <p:nvPr/>
      </p:nvGrpSpPr>
      <p:grpSpPr>
        <a:xfrm>
          <a:off x="0" y="0"/>
          <a:ext cx="0" cy="0"/>
          <a:chOff x="0" y="0"/>
          <a:chExt cx="0" cy="0"/>
        </a:xfrm>
      </p:grpSpPr>
      <p:sp>
        <p:nvSpPr>
          <p:cNvPr id="177" name="Google Shape;177;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8" name="Google Shape;178;p44"/>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79" name="Google Shape;179;p44"/>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6">
  <p:cSld name="TITLE_AND_BODY_22">
    <p:spTree>
      <p:nvGrpSpPr>
        <p:cNvPr id="180" name="Shape 180"/>
        <p:cNvGrpSpPr/>
        <p:nvPr/>
      </p:nvGrpSpPr>
      <p:grpSpPr>
        <a:xfrm>
          <a:off x="0" y="0"/>
          <a:ext cx="0" cy="0"/>
          <a:chOff x="0" y="0"/>
          <a:chExt cx="0" cy="0"/>
        </a:xfrm>
      </p:grpSpPr>
      <p:sp>
        <p:nvSpPr>
          <p:cNvPr id="181" name="Google Shape;181;p45"/>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82" name="Google Shape;182;p45"/>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83" name="Google Shape;183;p45"/>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lgn="r">
              <a:buNone/>
              <a:defRPr sz="1300">
                <a:solidFill>
                  <a:schemeClr val="lt1"/>
                </a:solidFill>
                <a:latin typeface="Open Sans"/>
                <a:ea typeface="Open Sans"/>
                <a:cs typeface="Open Sans"/>
                <a:sym typeface="Open Sans"/>
              </a:defRPr>
            </a:lvl1pPr>
            <a:lvl2pPr lvl="1" algn="r">
              <a:buNone/>
              <a:defRPr sz="1300">
                <a:solidFill>
                  <a:schemeClr val="lt1"/>
                </a:solidFill>
                <a:latin typeface="Open Sans"/>
                <a:ea typeface="Open Sans"/>
                <a:cs typeface="Open Sans"/>
                <a:sym typeface="Open Sans"/>
              </a:defRPr>
            </a:lvl2pPr>
            <a:lvl3pPr lvl="2" algn="r">
              <a:buNone/>
              <a:defRPr sz="1300">
                <a:solidFill>
                  <a:schemeClr val="lt1"/>
                </a:solidFill>
                <a:latin typeface="Open Sans"/>
                <a:ea typeface="Open Sans"/>
                <a:cs typeface="Open Sans"/>
                <a:sym typeface="Open Sans"/>
              </a:defRPr>
            </a:lvl3pPr>
            <a:lvl4pPr lvl="3" algn="r">
              <a:buNone/>
              <a:defRPr sz="1300">
                <a:solidFill>
                  <a:schemeClr val="lt1"/>
                </a:solidFill>
                <a:latin typeface="Open Sans"/>
                <a:ea typeface="Open Sans"/>
                <a:cs typeface="Open Sans"/>
                <a:sym typeface="Open Sans"/>
              </a:defRPr>
            </a:lvl4pPr>
            <a:lvl5pPr lvl="4" algn="r">
              <a:buNone/>
              <a:defRPr sz="1300">
                <a:solidFill>
                  <a:schemeClr val="lt1"/>
                </a:solidFill>
                <a:latin typeface="Open Sans"/>
                <a:ea typeface="Open Sans"/>
                <a:cs typeface="Open Sans"/>
                <a:sym typeface="Open Sans"/>
              </a:defRPr>
            </a:lvl5pPr>
            <a:lvl6pPr lvl="5" algn="r">
              <a:buNone/>
              <a:defRPr sz="1300">
                <a:solidFill>
                  <a:schemeClr val="lt1"/>
                </a:solidFill>
                <a:latin typeface="Open Sans"/>
                <a:ea typeface="Open Sans"/>
                <a:cs typeface="Open Sans"/>
                <a:sym typeface="Open Sans"/>
              </a:defRPr>
            </a:lvl6pPr>
            <a:lvl7pPr lvl="6" algn="r">
              <a:buNone/>
              <a:defRPr sz="1300">
                <a:solidFill>
                  <a:schemeClr val="lt1"/>
                </a:solidFill>
                <a:latin typeface="Open Sans"/>
                <a:ea typeface="Open Sans"/>
                <a:cs typeface="Open Sans"/>
                <a:sym typeface="Open Sans"/>
              </a:defRPr>
            </a:lvl7pPr>
            <a:lvl8pPr lvl="7" algn="r">
              <a:buNone/>
              <a:defRPr sz="1300">
                <a:solidFill>
                  <a:schemeClr val="lt1"/>
                </a:solidFill>
                <a:latin typeface="Open Sans"/>
                <a:ea typeface="Open Sans"/>
                <a:cs typeface="Open Sans"/>
                <a:sym typeface="Open Sans"/>
              </a:defRPr>
            </a:lvl8pPr>
            <a:lvl9pPr lvl="8" algn="r">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5" Type="http://schemas.openxmlformats.org/officeDocument/2006/relationships/slideLayout" Target="../slideLayouts/slideLayout15.xml"/><Relationship Id="rId6" Type="http://schemas.openxmlformats.org/officeDocument/2006/relationships/slideLayout" Target="../slideLayouts/slideLayout16.xml"/><Relationship Id="rId29" Type="http://schemas.openxmlformats.org/officeDocument/2006/relationships/slideLayout" Target="../slideLayouts/slideLayout39.xml"/><Relationship Id="rId7" Type="http://schemas.openxmlformats.org/officeDocument/2006/relationships/slideLayout" Target="../slideLayouts/slideLayout17.xml"/><Relationship Id="rId8" Type="http://schemas.openxmlformats.org/officeDocument/2006/relationships/slideLayout" Target="../slideLayouts/slideLayout18.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11" Type="http://schemas.openxmlformats.org/officeDocument/2006/relationships/slideLayout" Target="../slideLayouts/slideLayout21.xml"/><Relationship Id="rId33" Type="http://schemas.openxmlformats.org/officeDocument/2006/relationships/slideLayout" Target="../slideLayouts/slideLayout43.xml"/><Relationship Id="rId10" Type="http://schemas.openxmlformats.org/officeDocument/2006/relationships/slideLayout" Target="../slideLayouts/slideLayout20.xml"/><Relationship Id="rId32" Type="http://schemas.openxmlformats.org/officeDocument/2006/relationships/slideLayout" Target="../slideLayouts/slideLayout42.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34" Type="http://schemas.openxmlformats.org/officeDocument/2006/relationships/theme" Target="../theme/theme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3"/>
          <p:cNvSpPr/>
          <p:nvPr/>
        </p:nvSpPr>
        <p:spPr>
          <a:xfrm>
            <a:off x="0" y="4576225"/>
            <a:ext cx="9144000" cy="567600"/>
          </a:xfrm>
          <a:prstGeom prst="rect">
            <a:avLst/>
          </a:prstGeom>
          <a:solidFill>
            <a:srgbClr val="7FAA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 name="Google Shape;53;p13"/>
          <p:cNvPicPr preferRelativeResize="0"/>
          <p:nvPr/>
        </p:nvPicPr>
        <p:blipFill rotWithShape="1">
          <a:blip r:embed="rId1">
            <a:alphaModFix/>
          </a:blip>
          <a:srcRect b="0" l="0" r="0" t="0"/>
          <a:stretch/>
        </p:blipFill>
        <p:spPr>
          <a:xfrm>
            <a:off x="274320" y="4727448"/>
            <a:ext cx="274320" cy="274320"/>
          </a:xfrm>
          <a:prstGeom prst="rect">
            <a:avLst/>
          </a:prstGeom>
          <a:noFill/>
          <a:ln>
            <a:noFill/>
          </a:ln>
        </p:spPr>
      </p:pic>
      <p:sp>
        <p:nvSpPr>
          <p:cNvPr id="54" name="Google Shape;54;p13"/>
          <p:cNvSpPr txBox="1"/>
          <p:nvPr>
            <p:ph idx="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hyperlink" Target="https://info.orcid.org/documentation/integration-guide/" TargetMode="External"/><Relationship Id="rId7" Type="http://schemas.openxmlformats.org/officeDocument/2006/relationships/hyperlink" Target="https://info.orcid.org/vendors-and-service-providers/orcid-certified-service-providers-list/" TargetMode="External"/><Relationship Id="rId8" Type="http://schemas.openxmlformats.org/officeDocument/2006/relationships/hyperlink" Target="https://info.orcid.org/affiliation-manag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0" Type="http://schemas.openxmlformats.org/officeDocument/2006/relationships/image" Target="../media/image7.png"/><Relationship Id="rId22" Type="http://schemas.openxmlformats.org/officeDocument/2006/relationships/image" Target="../media/image11.png"/><Relationship Id="rId21" Type="http://schemas.openxmlformats.org/officeDocument/2006/relationships/image" Target="../media/image13.png"/><Relationship Id="rId24" Type="http://schemas.openxmlformats.org/officeDocument/2006/relationships/image" Target="../media/image33.jpg"/><Relationship Id="rId23" Type="http://schemas.openxmlformats.org/officeDocument/2006/relationships/image" Target="../media/image17.png"/><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https://info.orcid.org/vendors-and-service-providers/csp-criteria-manuscript-submission-systems/" TargetMode="External"/><Relationship Id="rId4" Type="http://schemas.openxmlformats.org/officeDocument/2006/relationships/hyperlink" Target="https://info.orcid.org/vendors-and-service-providers/csp-criteria-research-information-systems/" TargetMode="External"/><Relationship Id="rId9" Type="http://schemas.openxmlformats.org/officeDocument/2006/relationships/image" Target="../media/image9.png"/><Relationship Id="rId25" Type="http://schemas.openxmlformats.org/officeDocument/2006/relationships/image" Target="../media/image19.png"/><Relationship Id="rId5" Type="http://schemas.openxmlformats.org/officeDocument/2006/relationships/hyperlink" Target="https://info.orcid.org/vendors-and-service-providers/csp-criteria-grant-facility-application-management-systems/" TargetMode="External"/><Relationship Id="rId6" Type="http://schemas.openxmlformats.org/officeDocument/2006/relationships/hyperlink" Target="https://info.orcid.org/vendors-and-service-providers/csp-criteria-repository-systems/" TargetMode="External"/><Relationship Id="rId7" Type="http://schemas.openxmlformats.org/officeDocument/2006/relationships/hyperlink" Target="https://info.orcid.org/vendors-and-service-providers/csp-criteria-discovery-systems/" TargetMode="External"/><Relationship Id="rId8" Type="http://schemas.openxmlformats.org/officeDocument/2006/relationships/image" Target="../media/image31.png"/><Relationship Id="rId11" Type="http://schemas.openxmlformats.org/officeDocument/2006/relationships/image" Target="../media/image15.png"/><Relationship Id="rId10" Type="http://schemas.openxmlformats.org/officeDocument/2006/relationships/image" Target="../media/image35.png"/><Relationship Id="rId13" Type="http://schemas.openxmlformats.org/officeDocument/2006/relationships/image" Target="../media/image16.png"/><Relationship Id="rId12" Type="http://schemas.openxmlformats.org/officeDocument/2006/relationships/image" Target="../media/image25.png"/><Relationship Id="rId15" Type="http://schemas.openxmlformats.org/officeDocument/2006/relationships/image" Target="../media/image27.png"/><Relationship Id="rId14" Type="http://schemas.openxmlformats.org/officeDocument/2006/relationships/image" Target="../media/image32.png"/><Relationship Id="rId17" Type="http://schemas.openxmlformats.org/officeDocument/2006/relationships/image" Target="../media/image8.png"/><Relationship Id="rId16" Type="http://schemas.openxmlformats.org/officeDocument/2006/relationships/image" Target="../media/image30.png"/><Relationship Id="rId19" Type="http://schemas.openxmlformats.org/officeDocument/2006/relationships/image" Target="../media/image12.png"/><Relationship Id="rId18"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36.png"/><Relationship Id="rId6"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0.xml"/><Relationship Id="rId3" Type="http://schemas.openxmlformats.org/officeDocument/2006/relationships/hyperlink" Target="https://info.orcid.org/consortia-interest-grou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s://info.orcid.org/membership/" TargetMode="External"/><Relationship Id="rId4" Type="http://schemas.openxmlformats.org/officeDocument/2006/relationships/hyperlink" Target="https://orcid.github.io/orcid-api-tutorial/" TargetMode="External"/><Relationship Id="rId9" Type="http://schemas.openxmlformats.org/officeDocument/2006/relationships/hyperlink" Target="https://info.orcid.org/documentation/workflows/" TargetMode="External"/><Relationship Id="rId5" Type="http://schemas.openxmlformats.org/officeDocument/2006/relationships/hyperlink" Target="https://orcid.org/members" TargetMode="External"/><Relationship Id="rId6" Type="http://schemas.openxmlformats.org/officeDocument/2006/relationships/hyperlink" Target="https://info.orcid.org/category/blog/" TargetMode="External"/><Relationship Id="rId7" Type="http://schemas.openxmlformats.org/officeDocument/2006/relationships/hyperlink" Target="https://info.orcid.org/orcid-statistics/" TargetMode="External"/><Relationship Id="rId8" Type="http://schemas.openxmlformats.org/officeDocument/2006/relationships/hyperlink" Target="https://info.orcid.org/documentation/integration-guide/getting-started-with-your-orcid-integration/" TargetMode="External"/><Relationship Id="rId10" Type="http://schemas.openxmlformats.org/officeDocument/2006/relationships/hyperlink" Target="https://info.orcid.org/documentation/features/member-report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s://orcid.filecamp.com/s/o/Ce0JG7ViLkKl2mtg" TargetMode="External"/><Relationship Id="rId5" Type="http://schemas.openxmlformats.org/officeDocument/2006/relationships/image" Target="../media/image38.png"/><Relationship Id="rId6" Type="http://schemas.openxmlformats.org/officeDocument/2006/relationships/image" Target="../media/image42.png"/><Relationship Id="rId7" Type="http://schemas.openxmlformats.org/officeDocument/2006/relationships/image" Target="../media/image40.png"/><Relationship Id="rId8" Type="http://schemas.openxmlformats.org/officeDocument/2006/relationships/image" Target="../media/image44.png"/><Relationship Id="rId11" Type="http://schemas.openxmlformats.org/officeDocument/2006/relationships/image" Target="../media/image41.png"/><Relationship Id="rId10"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hyperlink" Target="https://info.orcid.org/orcid-for-consortia/" TargetMode="Externa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 Id="rId3"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449"/>
        </a:solidFill>
      </p:bgPr>
    </p:bg>
    <p:spTree>
      <p:nvGrpSpPr>
        <p:cNvPr id="187" name="Shape 187"/>
        <p:cNvGrpSpPr/>
        <p:nvPr/>
      </p:nvGrpSpPr>
      <p:grpSpPr>
        <a:xfrm>
          <a:off x="0" y="0"/>
          <a:ext cx="0" cy="0"/>
          <a:chOff x="0" y="0"/>
          <a:chExt cx="0" cy="0"/>
        </a:xfrm>
      </p:grpSpPr>
      <p:sp>
        <p:nvSpPr>
          <p:cNvPr id="188" name="Google Shape;188;p46"/>
          <p:cNvSpPr txBox="1"/>
          <p:nvPr>
            <p:ph type="title"/>
          </p:nvPr>
        </p:nvSpPr>
        <p:spPr>
          <a:xfrm>
            <a:off x="543700" y="2271150"/>
            <a:ext cx="8442300" cy="60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600"/>
              <a:buNone/>
            </a:pPr>
            <a:r>
              <a:rPr lang="en"/>
              <a:t>Small but Mighty: Case Studies from Smaller ORCID Consortia.</a:t>
            </a:r>
            <a:endParaRPr/>
          </a:p>
        </p:txBody>
      </p:sp>
      <p:sp>
        <p:nvSpPr>
          <p:cNvPr id="189" name="Google Shape;189;p46"/>
          <p:cNvSpPr txBox="1"/>
          <p:nvPr>
            <p:ph idx="1" type="subTitle"/>
          </p:nvPr>
        </p:nvSpPr>
        <p:spPr>
          <a:xfrm>
            <a:off x="274325" y="3993250"/>
            <a:ext cx="5703000" cy="60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
              <a:t>Advancing ORCID Adoption in the Research Landscape : Practical Pathways for Identity, Integration, and Impact   20250807</a:t>
            </a:r>
            <a:endParaRPr/>
          </a:p>
        </p:txBody>
      </p:sp>
      <p:sp>
        <p:nvSpPr>
          <p:cNvPr id="190" name="Google Shape;190;p4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191" name="Google Shape;191;p46"/>
          <p:cNvSpPr txBox="1"/>
          <p:nvPr/>
        </p:nvSpPr>
        <p:spPr>
          <a:xfrm>
            <a:off x="4533475" y="3647435"/>
            <a:ext cx="45720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200"/>
              <a:buFont typeface="Arial"/>
              <a:buNone/>
            </a:pPr>
            <a:r>
              <a:rPr b="1" i="0" lang="en" sz="1400" u="none" cap="none" strike="noStrike">
                <a:solidFill>
                  <a:srgbClr val="FFFFFF"/>
                </a:solidFill>
                <a:latin typeface="Open Sans"/>
                <a:ea typeface="Open Sans"/>
                <a:cs typeface="Open Sans"/>
                <a:sym typeface="Open Sans"/>
              </a:rPr>
              <a:t>Chieh-chih Estelle Cheng 鄭潔之</a:t>
            </a:r>
            <a:endParaRPr/>
          </a:p>
          <a:p>
            <a:pPr indent="0" lvl="0" marL="0" marR="0" rtl="0" algn="r">
              <a:lnSpc>
                <a:spcPct val="100000"/>
              </a:lnSpc>
              <a:spcBef>
                <a:spcPts val="0"/>
              </a:spcBef>
              <a:spcAft>
                <a:spcPts val="0"/>
              </a:spcAft>
              <a:buClr>
                <a:srgbClr val="FFFFFF"/>
              </a:buClr>
              <a:buSzPts val="1200"/>
              <a:buFont typeface="Arial"/>
              <a:buNone/>
            </a:pPr>
            <a:r>
              <a:rPr b="0" i="0" lang="en" sz="1400" u="none" cap="none" strike="noStrike">
                <a:solidFill>
                  <a:srgbClr val="FFFFFF"/>
                </a:solidFill>
                <a:latin typeface="Open Sans"/>
                <a:ea typeface="Open Sans"/>
                <a:cs typeface="Open Sans"/>
                <a:sym typeface="Open Sans"/>
              </a:rPr>
              <a:t>Engagement</a:t>
            </a:r>
            <a:r>
              <a:rPr b="1" i="0" lang="en" sz="1400" u="none" cap="none" strike="noStrike">
                <a:solidFill>
                  <a:srgbClr val="FFFFFF"/>
                </a:solidFill>
                <a:latin typeface="Open Sans"/>
                <a:ea typeface="Open Sans"/>
                <a:cs typeface="Open Sans"/>
                <a:sym typeface="Open Sans"/>
              </a:rPr>
              <a:t>  </a:t>
            </a:r>
            <a:r>
              <a:rPr b="0" i="0" lang="en" sz="1400" u="none" cap="none" strike="noStrike">
                <a:solidFill>
                  <a:srgbClr val="FFFFFF"/>
                </a:solidFill>
                <a:latin typeface="Open Sans"/>
                <a:ea typeface="Open Sans"/>
                <a:cs typeface="Open Sans"/>
                <a:sym typeface="Open Sans"/>
              </a:rPr>
              <a:t>Manager</a:t>
            </a:r>
            <a:r>
              <a:rPr b="1" i="0" lang="en" sz="1400" u="none" cap="none" strike="noStrike">
                <a:solidFill>
                  <a:srgbClr val="FFFFFF"/>
                </a:solidFill>
                <a:latin typeface="Open Sans"/>
                <a:ea typeface="Open Sans"/>
                <a:cs typeface="Open Sans"/>
                <a:sym typeface="Open Sans"/>
              </a:rPr>
              <a:t> </a:t>
            </a:r>
            <a:r>
              <a:rPr b="0" i="0" lang="en" sz="1400" u="none" cap="none" strike="noStrike">
                <a:solidFill>
                  <a:srgbClr val="FFFFFF"/>
                </a:solidFill>
                <a:latin typeface="Open Sans"/>
                <a:ea typeface="Open Sans"/>
                <a:cs typeface="Open Sans"/>
                <a:sym typeface="Open Sans"/>
              </a:rPr>
              <a:t>Global Direct </a:t>
            </a:r>
            <a:endParaRPr b="1" i="0" sz="1400" u="none" cap="none" strike="noStrike">
              <a:solidFill>
                <a:srgbClr val="A6CE38"/>
              </a:solidFill>
              <a:latin typeface="Open Sans"/>
              <a:ea typeface="Open Sans"/>
              <a:cs typeface="Open Sans"/>
              <a:sym typeface="Open Sans"/>
            </a:endParaRPr>
          </a:p>
          <a:p>
            <a:pPr indent="0" lvl="0" marL="0" marR="0" rtl="0" algn="r">
              <a:lnSpc>
                <a:spcPct val="100000"/>
              </a:lnSpc>
              <a:spcBef>
                <a:spcPts val="0"/>
              </a:spcBef>
              <a:spcAft>
                <a:spcPts val="0"/>
              </a:spcAft>
              <a:buClr>
                <a:srgbClr val="FFFFFF"/>
              </a:buClr>
              <a:buSzPts val="1200"/>
              <a:buFont typeface="Arial"/>
              <a:buNone/>
            </a:pPr>
            <a:r>
              <a:rPr b="1" i="0" lang="en" sz="1400" u="none" cap="none" strike="noStrike">
                <a:solidFill>
                  <a:srgbClr val="A6CE38"/>
                </a:solidFill>
                <a:latin typeface="Open Sans"/>
                <a:ea typeface="Open Sans"/>
                <a:cs typeface="Open Sans"/>
                <a:sym typeface="Open Sans"/>
              </a:rPr>
              <a:t>https://orcid.org/0000-0002-3207-0527</a:t>
            </a:r>
            <a:endParaRPr b="0" i="0" sz="1400" u="none" cap="none" strike="noStrike">
              <a:solidFill>
                <a:srgbClr val="000000"/>
              </a:solidFill>
              <a:latin typeface="Arial"/>
              <a:ea typeface="Arial"/>
              <a:cs typeface="Arial"/>
              <a:sym typeface="Arial"/>
            </a:endParaRPr>
          </a:p>
        </p:txBody>
      </p:sp>
      <p:sp>
        <p:nvSpPr>
          <p:cNvPr id="192" name="Google Shape;192;p46"/>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6" name="Shape 256"/>
        <p:cNvGrpSpPr/>
        <p:nvPr/>
      </p:nvGrpSpPr>
      <p:grpSpPr>
        <a:xfrm>
          <a:off x="0" y="0"/>
          <a:ext cx="0" cy="0"/>
          <a:chOff x="0" y="0"/>
          <a:chExt cx="0" cy="0"/>
        </a:xfrm>
      </p:grpSpPr>
      <p:sp>
        <p:nvSpPr>
          <p:cNvPr id="257" name="Google Shape;257;p55"/>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solidFill>
                  <a:srgbClr val="7FAA26"/>
                </a:solidFill>
              </a:rPr>
              <a:t>How to integrate? / </a:t>
            </a:r>
            <a:r>
              <a:rPr lang="en"/>
              <a:t>Three ways of doing it</a:t>
            </a:r>
            <a:endParaRPr/>
          </a:p>
        </p:txBody>
      </p:sp>
      <p:cxnSp>
        <p:nvCxnSpPr>
          <p:cNvPr id="258" name="Google Shape;258;p55"/>
          <p:cNvCxnSpPr/>
          <p:nvPr/>
        </p:nvCxnSpPr>
        <p:spPr>
          <a:xfrm>
            <a:off x="6269638" y="1293175"/>
            <a:ext cx="0" cy="2257500"/>
          </a:xfrm>
          <a:prstGeom prst="straightConnector1">
            <a:avLst/>
          </a:prstGeom>
          <a:noFill/>
          <a:ln cap="flat" cmpd="sng" w="9525">
            <a:solidFill>
              <a:schemeClr val="lt2"/>
            </a:solidFill>
            <a:prstDash val="solid"/>
            <a:round/>
            <a:headEnd len="med" w="med" type="none"/>
            <a:tailEnd len="med" w="med" type="none"/>
          </a:ln>
        </p:spPr>
      </p:cxnSp>
      <p:cxnSp>
        <p:nvCxnSpPr>
          <p:cNvPr id="259" name="Google Shape;259;p55"/>
          <p:cNvCxnSpPr/>
          <p:nvPr/>
        </p:nvCxnSpPr>
        <p:spPr>
          <a:xfrm>
            <a:off x="3037963" y="1293175"/>
            <a:ext cx="0" cy="2257500"/>
          </a:xfrm>
          <a:prstGeom prst="straightConnector1">
            <a:avLst/>
          </a:prstGeom>
          <a:noFill/>
          <a:ln cap="flat" cmpd="sng" w="9525">
            <a:solidFill>
              <a:schemeClr val="lt2"/>
            </a:solidFill>
            <a:prstDash val="solid"/>
            <a:round/>
            <a:headEnd len="med" w="med" type="none"/>
            <a:tailEnd len="med" w="med" type="none"/>
          </a:ln>
        </p:spPr>
      </p:cxnSp>
      <p:sp>
        <p:nvSpPr>
          <p:cNvPr id="260" name="Google Shape;260;p55"/>
          <p:cNvSpPr txBox="1"/>
          <p:nvPr/>
        </p:nvSpPr>
        <p:spPr>
          <a:xfrm>
            <a:off x="3370400" y="2546300"/>
            <a:ext cx="2566800" cy="85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003449"/>
                </a:solidFill>
                <a:latin typeface="Open Sans"/>
                <a:ea typeface="Open Sans"/>
                <a:cs typeface="Open Sans"/>
                <a:sym typeface="Open Sans"/>
              </a:rPr>
              <a:t>Develop a custom integration (for self-developed institutional systems)</a:t>
            </a:r>
            <a:endParaRPr sz="1200">
              <a:solidFill>
                <a:srgbClr val="003449"/>
              </a:solidFill>
              <a:latin typeface="Open Sans"/>
              <a:ea typeface="Open Sans"/>
              <a:cs typeface="Open Sans"/>
              <a:sym typeface="Open Sans"/>
            </a:endParaRPr>
          </a:p>
        </p:txBody>
      </p:sp>
      <p:pic>
        <p:nvPicPr>
          <p:cNvPr id="261" name="Google Shape;261;p55"/>
          <p:cNvPicPr preferRelativeResize="0"/>
          <p:nvPr/>
        </p:nvPicPr>
        <p:blipFill>
          <a:blip r:embed="rId3">
            <a:alphaModFix/>
          </a:blip>
          <a:stretch>
            <a:fillRect/>
          </a:stretch>
        </p:blipFill>
        <p:spPr>
          <a:xfrm>
            <a:off x="4123000" y="1293163"/>
            <a:ext cx="950950" cy="950950"/>
          </a:xfrm>
          <a:prstGeom prst="rect">
            <a:avLst/>
          </a:prstGeom>
          <a:noFill/>
          <a:ln>
            <a:noFill/>
          </a:ln>
        </p:spPr>
      </p:pic>
      <p:sp>
        <p:nvSpPr>
          <p:cNvPr id="262" name="Google Shape;262;p55"/>
          <p:cNvSpPr txBox="1"/>
          <p:nvPr/>
        </p:nvSpPr>
        <p:spPr>
          <a:xfrm>
            <a:off x="6602075" y="2546300"/>
            <a:ext cx="2016600" cy="80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003449"/>
                </a:solidFill>
                <a:latin typeface="Open Sans"/>
                <a:ea typeface="Open Sans"/>
                <a:cs typeface="Open Sans"/>
                <a:sym typeface="Open Sans"/>
              </a:rPr>
              <a:t>Adopt the Affiliation Manager (consortium members only)</a:t>
            </a:r>
            <a:endParaRPr sz="1200">
              <a:solidFill>
                <a:srgbClr val="003449"/>
              </a:solidFill>
              <a:latin typeface="Open Sans"/>
              <a:ea typeface="Open Sans"/>
              <a:cs typeface="Open Sans"/>
              <a:sym typeface="Open Sans"/>
            </a:endParaRPr>
          </a:p>
        </p:txBody>
      </p:sp>
      <p:pic>
        <p:nvPicPr>
          <p:cNvPr id="263" name="Google Shape;263;p55"/>
          <p:cNvPicPr preferRelativeResize="0"/>
          <p:nvPr/>
        </p:nvPicPr>
        <p:blipFill>
          <a:blip r:embed="rId4">
            <a:alphaModFix/>
          </a:blip>
          <a:stretch>
            <a:fillRect/>
          </a:stretch>
        </p:blipFill>
        <p:spPr>
          <a:xfrm>
            <a:off x="7039825" y="1293185"/>
            <a:ext cx="1022500" cy="1022481"/>
          </a:xfrm>
          <a:prstGeom prst="rect">
            <a:avLst/>
          </a:prstGeom>
          <a:noFill/>
          <a:ln>
            <a:noFill/>
          </a:ln>
        </p:spPr>
      </p:pic>
      <p:sp>
        <p:nvSpPr>
          <p:cNvPr id="264" name="Google Shape;264;p55"/>
          <p:cNvSpPr txBox="1"/>
          <p:nvPr/>
        </p:nvSpPr>
        <p:spPr>
          <a:xfrm>
            <a:off x="274325" y="2546300"/>
            <a:ext cx="2431200" cy="9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003449"/>
                </a:solidFill>
                <a:latin typeface="Open Sans"/>
                <a:ea typeface="Open Sans"/>
                <a:cs typeface="Open Sans"/>
                <a:sym typeface="Open Sans"/>
              </a:rPr>
              <a:t>Use an existing </a:t>
            </a:r>
            <a:r>
              <a:rPr lang="en" sz="1200">
                <a:solidFill>
                  <a:srgbClr val="003449"/>
                </a:solidFill>
                <a:latin typeface="Open Sans"/>
                <a:ea typeface="Open Sans"/>
                <a:cs typeface="Open Sans"/>
                <a:sym typeface="Open Sans"/>
              </a:rPr>
              <a:t>certified </a:t>
            </a:r>
            <a:r>
              <a:rPr lang="en" sz="1200">
                <a:solidFill>
                  <a:srgbClr val="003449"/>
                </a:solidFill>
                <a:latin typeface="Open Sans"/>
                <a:ea typeface="Open Sans"/>
                <a:cs typeface="Open Sans"/>
                <a:sym typeface="Open Sans"/>
              </a:rPr>
              <a:t>service provider (e.g. DSpace-CRIS, Pure, OJS…), (or systems that support ORCID)</a:t>
            </a:r>
            <a:endParaRPr sz="1200">
              <a:solidFill>
                <a:srgbClr val="003449"/>
              </a:solidFill>
              <a:latin typeface="Open Sans"/>
              <a:ea typeface="Open Sans"/>
              <a:cs typeface="Open Sans"/>
              <a:sym typeface="Open Sans"/>
            </a:endParaRPr>
          </a:p>
        </p:txBody>
      </p:sp>
      <p:pic>
        <p:nvPicPr>
          <p:cNvPr id="265" name="Google Shape;265;p55"/>
          <p:cNvPicPr preferRelativeResize="0"/>
          <p:nvPr/>
        </p:nvPicPr>
        <p:blipFill>
          <a:blip r:embed="rId5">
            <a:alphaModFix/>
          </a:blip>
          <a:stretch>
            <a:fillRect/>
          </a:stretch>
        </p:blipFill>
        <p:spPr>
          <a:xfrm>
            <a:off x="1014438" y="1328950"/>
            <a:ext cx="950950" cy="950950"/>
          </a:xfrm>
          <a:prstGeom prst="rect">
            <a:avLst/>
          </a:prstGeom>
          <a:noFill/>
          <a:ln>
            <a:noFill/>
          </a:ln>
        </p:spPr>
      </p:pic>
      <p:sp>
        <p:nvSpPr>
          <p:cNvPr id="266" name="Google Shape;266;p55"/>
          <p:cNvSpPr txBox="1"/>
          <p:nvPr/>
        </p:nvSpPr>
        <p:spPr>
          <a:xfrm>
            <a:off x="274325" y="3662525"/>
            <a:ext cx="7423800" cy="809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000">
                <a:solidFill>
                  <a:srgbClr val="003449"/>
                </a:solidFill>
                <a:latin typeface="Open Sans"/>
                <a:ea typeface="Open Sans"/>
                <a:cs typeface="Open Sans"/>
                <a:sym typeface="Open Sans"/>
              </a:rPr>
              <a:t>Documentation: </a:t>
            </a:r>
            <a:r>
              <a:rPr lang="en" sz="1000" u="sng">
                <a:solidFill>
                  <a:srgbClr val="003449"/>
                </a:solidFill>
                <a:latin typeface="Open Sans"/>
                <a:ea typeface="Open Sans"/>
                <a:cs typeface="Open Sans"/>
                <a:sym typeface="Open Sans"/>
                <a:hlinkClick r:id="rId6">
                  <a:extLst>
                    <a:ext uri="{A12FA001-AC4F-418D-AE19-62706E023703}">
                      <ahyp:hlinkClr val="tx"/>
                    </a:ext>
                  </a:extLst>
                </a:hlinkClick>
              </a:rPr>
              <a:t>https://info.orcid.org/documentation/integration-guide/</a:t>
            </a:r>
            <a:r>
              <a:rPr lang="en" sz="1000">
                <a:solidFill>
                  <a:srgbClr val="003449"/>
                </a:solidFill>
                <a:latin typeface="Open Sans"/>
                <a:ea typeface="Open Sans"/>
                <a:cs typeface="Open Sans"/>
                <a:sym typeface="Open Sans"/>
              </a:rPr>
              <a:t> </a:t>
            </a:r>
            <a:endParaRPr sz="1000">
              <a:solidFill>
                <a:srgbClr val="003449"/>
              </a:solidFill>
              <a:latin typeface="Open Sans"/>
              <a:ea typeface="Open Sans"/>
              <a:cs typeface="Open Sans"/>
              <a:sym typeface="Open Sans"/>
            </a:endParaRPr>
          </a:p>
          <a:p>
            <a:pPr indent="0" lvl="0" marL="0" rtl="0" algn="l">
              <a:lnSpc>
                <a:spcPct val="150000"/>
              </a:lnSpc>
              <a:spcBef>
                <a:spcPts val="0"/>
              </a:spcBef>
              <a:spcAft>
                <a:spcPts val="0"/>
              </a:spcAft>
              <a:buNone/>
            </a:pPr>
            <a:r>
              <a:rPr lang="en" sz="1000">
                <a:solidFill>
                  <a:srgbClr val="003449"/>
                </a:solidFill>
                <a:latin typeface="Open Sans"/>
                <a:ea typeface="Open Sans"/>
                <a:cs typeface="Open Sans"/>
                <a:sym typeface="Open Sans"/>
              </a:rPr>
              <a:t>Certified service providers: </a:t>
            </a:r>
            <a:r>
              <a:rPr lang="en" sz="1000" u="sng">
                <a:solidFill>
                  <a:srgbClr val="003449"/>
                </a:solidFill>
                <a:latin typeface="Open Sans"/>
                <a:ea typeface="Open Sans"/>
                <a:cs typeface="Open Sans"/>
                <a:sym typeface="Open Sans"/>
                <a:hlinkClick r:id="rId7">
                  <a:extLst>
                    <a:ext uri="{A12FA001-AC4F-418D-AE19-62706E023703}">
                      <ahyp:hlinkClr val="tx"/>
                    </a:ext>
                  </a:extLst>
                </a:hlinkClick>
              </a:rPr>
              <a:t>https://info.orcid.org/vendors-and-service-providers/orcid-certified-service-providers-list/</a:t>
            </a:r>
            <a:r>
              <a:rPr lang="en" sz="1000">
                <a:solidFill>
                  <a:srgbClr val="003449"/>
                </a:solidFill>
                <a:latin typeface="Open Sans"/>
                <a:ea typeface="Open Sans"/>
                <a:cs typeface="Open Sans"/>
                <a:sym typeface="Open Sans"/>
              </a:rPr>
              <a:t> </a:t>
            </a:r>
            <a:endParaRPr sz="1000">
              <a:solidFill>
                <a:srgbClr val="003449"/>
              </a:solidFill>
              <a:latin typeface="Open Sans"/>
              <a:ea typeface="Open Sans"/>
              <a:cs typeface="Open Sans"/>
              <a:sym typeface="Open Sans"/>
            </a:endParaRPr>
          </a:p>
          <a:p>
            <a:pPr indent="0" lvl="0" marL="0" rtl="0" algn="l">
              <a:lnSpc>
                <a:spcPct val="150000"/>
              </a:lnSpc>
              <a:spcBef>
                <a:spcPts val="0"/>
              </a:spcBef>
              <a:spcAft>
                <a:spcPts val="0"/>
              </a:spcAft>
              <a:buNone/>
            </a:pPr>
            <a:r>
              <a:rPr lang="en" sz="1000">
                <a:solidFill>
                  <a:srgbClr val="003449"/>
                </a:solidFill>
                <a:latin typeface="Open Sans"/>
                <a:ea typeface="Open Sans"/>
                <a:cs typeface="Open Sans"/>
                <a:sym typeface="Open Sans"/>
              </a:rPr>
              <a:t>Affiliation Manager: </a:t>
            </a:r>
            <a:r>
              <a:rPr lang="en" sz="1000" u="sng">
                <a:solidFill>
                  <a:srgbClr val="003449"/>
                </a:solidFill>
                <a:latin typeface="Open Sans"/>
                <a:ea typeface="Open Sans"/>
                <a:cs typeface="Open Sans"/>
                <a:sym typeface="Open Sans"/>
                <a:hlinkClick r:id="rId8">
                  <a:extLst>
                    <a:ext uri="{A12FA001-AC4F-418D-AE19-62706E023703}">
                      <ahyp:hlinkClr val="tx"/>
                    </a:ext>
                  </a:extLst>
                </a:hlinkClick>
              </a:rPr>
              <a:t>https://info.orcid.org/affiliation-manager/</a:t>
            </a:r>
            <a:r>
              <a:rPr lang="en" sz="1000">
                <a:solidFill>
                  <a:srgbClr val="003449"/>
                </a:solidFill>
                <a:latin typeface="Open Sans"/>
                <a:ea typeface="Open Sans"/>
                <a:cs typeface="Open Sans"/>
                <a:sym typeface="Open Sans"/>
              </a:rPr>
              <a:t>    </a:t>
            </a:r>
            <a:endParaRPr sz="1000">
              <a:solidFill>
                <a:srgbClr val="003449"/>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6"/>
          <p:cNvSpPr txBox="1"/>
          <p:nvPr>
            <p:ph type="title"/>
          </p:nvPr>
        </p:nvSpPr>
        <p:spPr>
          <a:xfrm>
            <a:off x="244400" y="1376975"/>
            <a:ext cx="8649300" cy="16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t>ORCID Certified Service Providers make it easier to adopt ORCID more quickly</a:t>
            </a:r>
            <a:endParaRPr sz="4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aphicFrame>
        <p:nvGraphicFramePr>
          <p:cNvPr id="276" name="Google Shape;276;p57"/>
          <p:cNvGraphicFramePr/>
          <p:nvPr/>
        </p:nvGraphicFramePr>
        <p:xfrm>
          <a:off x="409139" y="1196164"/>
          <a:ext cx="3000000" cy="3000000"/>
        </p:xfrm>
        <a:graphic>
          <a:graphicData uri="http://schemas.openxmlformats.org/drawingml/2006/table">
            <a:tbl>
              <a:tblPr>
                <a:noFill/>
                <a:tableStyleId>{D62796F7-FD07-47C8-9271-00A0E7118F24}</a:tableStyleId>
              </a:tblPr>
              <a:tblGrid>
                <a:gridCol w="218250"/>
                <a:gridCol w="999725"/>
                <a:gridCol w="840525"/>
                <a:gridCol w="1608050"/>
              </a:tblGrid>
              <a:tr h="672675">
                <a:tc>
                  <a:txBody>
                    <a:bodyPr/>
                    <a:lstStyle/>
                    <a:p>
                      <a:pPr indent="0" lvl="0" marL="0" rtl="0" algn="l">
                        <a:lnSpc>
                          <a:spcPct val="100000"/>
                        </a:lnSpc>
                        <a:spcBef>
                          <a:spcPts val="0"/>
                        </a:spcBef>
                        <a:spcAft>
                          <a:spcPts val="0"/>
                        </a:spcAft>
                        <a:buNone/>
                      </a:pPr>
                      <a:r>
                        <a:rPr b="1" lang="en" sz="900">
                          <a:solidFill>
                            <a:schemeClr val="accent2"/>
                          </a:solidFill>
                          <a:latin typeface="Open Sans"/>
                          <a:ea typeface="Open Sans"/>
                          <a:cs typeface="Open Sans"/>
                          <a:sym typeface="Open Sans"/>
                        </a:rPr>
                        <a:t>1.</a:t>
                      </a:r>
                      <a:endParaRPr b="1" sz="900">
                        <a:solidFill>
                          <a:schemeClr val="accen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sz="900">
                        <a:solidFill>
                          <a:schemeClr val="accen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sz="9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900">
                          <a:solidFill>
                            <a:schemeClr val="hlink"/>
                          </a:solidFill>
                          <a:uFill>
                            <a:noFill/>
                          </a:uFill>
                          <a:latin typeface="Open Sans"/>
                          <a:ea typeface="Open Sans"/>
                          <a:cs typeface="Open Sans"/>
                          <a:sym typeface="Open Sans"/>
                          <a:hlinkClick r:id="rId3"/>
                        </a:rPr>
                        <a:t>Manuscript Submission Systems</a:t>
                      </a:r>
                      <a:endParaRPr b="1" sz="9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b="1" sz="10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b="1" sz="10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1281700">
                <a:tc>
                  <a:txBody>
                    <a:bodyPr/>
                    <a:lstStyle/>
                    <a:p>
                      <a:pPr indent="0" lvl="0" marL="0" rtl="0" algn="l">
                        <a:lnSpc>
                          <a:spcPct val="100000"/>
                        </a:lnSpc>
                        <a:spcBef>
                          <a:spcPts val="0"/>
                        </a:spcBef>
                        <a:spcAft>
                          <a:spcPts val="0"/>
                        </a:spcAft>
                        <a:buNone/>
                      </a:pPr>
                      <a:r>
                        <a:rPr b="1" lang="en" sz="900">
                          <a:solidFill>
                            <a:schemeClr val="accent2"/>
                          </a:solidFill>
                          <a:latin typeface="Open Sans"/>
                          <a:ea typeface="Open Sans"/>
                          <a:cs typeface="Open Sans"/>
                          <a:sym typeface="Open Sans"/>
                        </a:rPr>
                        <a:t>2.</a:t>
                      </a:r>
                      <a:endParaRPr b="1" sz="900">
                        <a:solidFill>
                          <a:schemeClr val="accen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sz="900">
                        <a:solidFill>
                          <a:schemeClr val="accen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sz="9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900">
                          <a:solidFill>
                            <a:schemeClr val="hlink"/>
                          </a:solidFill>
                          <a:uFill>
                            <a:noFill/>
                          </a:uFill>
                          <a:latin typeface="Open Sans"/>
                          <a:ea typeface="Open Sans"/>
                          <a:cs typeface="Open Sans"/>
                          <a:sym typeface="Open Sans"/>
                          <a:hlinkClick r:id="rId4"/>
                        </a:rPr>
                        <a:t>Research Information Systems</a:t>
                      </a:r>
                      <a:endParaRPr b="1" sz="1100">
                        <a:solidFill>
                          <a:schemeClr val="accent2"/>
                        </a:solidFill>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b="1" sz="10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b="1" sz="10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949725">
                <a:tc>
                  <a:txBody>
                    <a:bodyPr/>
                    <a:lstStyle/>
                    <a:p>
                      <a:pPr indent="0" lvl="0" marL="0" rtl="0" algn="l">
                        <a:lnSpc>
                          <a:spcPct val="100000"/>
                        </a:lnSpc>
                        <a:spcBef>
                          <a:spcPts val="0"/>
                        </a:spcBef>
                        <a:spcAft>
                          <a:spcPts val="0"/>
                        </a:spcAft>
                        <a:buNone/>
                      </a:pPr>
                      <a:r>
                        <a:rPr b="1" lang="en" sz="900">
                          <a:solidFill>
                            <a:schemeClr val="accent2"/>
                          </a:solidFill>
                          <a:latin typeface="Open Sans"/>
                          <a:ea typeface="Open Sans"/>
                          <a:cs typeface="Open Sans"/>
                          <a:sym typeface="Open Sans"/>
                        </a:rPr>
                        <a:t>3.</a:t>
                      </a:r>
                      <a:endParaRPr b="1" sz="900">
                        <a:solidFill>
                          <a:schemeClr val="accen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sz="900">
                        <a:solidFill>
                          <a:schemeClr val="accen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sz="900">
                        <a:solidFill>
                          <a:schemeClr val="accen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sz="9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900">
                          <a:solidFill>
                            <a:schemeClr val="hlink"/>
                          </a:solidFill>
                          <a:uFill>
                            <a:noFill/>
                          </a:uFill>
                          <a:latin typeface="Open Sans"/>
                          <a:ea typeface="Open Sans"/>
                          <a:cs typeface="Open Sans"/>
                          <a:sym typeface="Open Sans"/>
                          <a:hlinkClick r:id="rId5"/>
                        </a:rPr>
                        <a:t>Grant/Facility Application Management Systems</a:t>
                      </a:r>
                      <a:endParaRPr b="1" sz="1100">
                        <a:solidFill>
                          <a:schemeClr val="accent2"/>
                        </a:solidFill>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b="1" sz="10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b="1" sz="10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443525">
                <a:tc>
                  <a:txBody>
                    <a:bodyPr/>
                    <a:lstStyle/>
                    <a:p>
                      <a:pPr indent="0" lvl="0" marL="0" rtl="0" algn="l">
                        <a:lnSpc>
                          <a:spcPct val="100000"/>
                        </a:lnSpc>
                        <a:spcBef>
                          <a:spcPts val="0"/>
                        </a:spcBef>
                        <a:spcAft>
                          <a:spcPts val="0"/>
                        </a:spcAft>
                        <a:buNone/>
                      </a:pPr>
                      <a:r>
                        <a:rPr b="1" lang="en" sz="900">
                          <a:solidFill>
                            <a:schemeClr val="accent2"/>
                          </a:solidFill>
                          <a:latin typeface="Open Sans"/>
                          <a:ea typeface="Open Sans"/>
                          <a:cs typeface="Open Sans"/>
                          <a:sym typeface="Open Sans"/>
                        </a:rPr>
                        <a:t>4.</a:t>
                      </a:r>
                      <a:endParaRPr b="1" sz="9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900">
                          <a:solidFill>
                            <a:schemeClr val="hlink"/>
                          </a:solidFill>
                          <a:uFill>
                            <a:noFill/>
                          </a:uFill>
                          <a:latin typeface="Open Sans"/>
                          <a:ea typeface="Open Sans"/>
                          <a:cs typeface="Open Sans"/>
                          <a:sym typeface="Open Sans"/>
                          <a:hlinkClick r:id="rId6"/>
                        </a:rPr>
                        <a:t>Repository Systems</a:t>
                      </a:r>
                      <a:endParaRPr b="1" sz="1100">
                        <a:solidFill>
                          <a:schemeClr val="accent2"/>
                        </a:solidFill>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b="1" lang="en" sz="900">
                          <a:solidFill>
                            <a:schemeClr val="accent2"/>
                          </a:solidFill>
                          <a:latin typeface="Open Sans"/>
                          <a:ea typeface="Open Sans"/>
                          <a:cs typeface="Open Sans"/>
                          <a:sym typeface="Open Sans"/>
                        </a:rPr>
                        <a:t>5. </a:t>
                      </a:r>
                      <a:endParaRPr b="1" sz="9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900">
                          <a:solidFill>
                            <a:schemeClr val="accent2"/>
                          </a:solidFill>
                          <a:latin typeface="Open Sans"/>
                          <a:ea typeface="Open Sans"/>
                          <a:cs typeface="Open Sans"/>
                          <a:sym typeface="Open Sans"/>
                        </a:rPr>
                        <a:t>  </a:t>
                      </a:r>
                      <a:r>
                        <a:rPr b="1" lang="en" sz="900">
                          <a:solidFill>
                            <a:schemeClr val="hlink"/>
                          </a:solidFill>
                          <a:uFill>
                            <a:noFill/>
                          </a:uFill>
                          <a:latin typeface="Open Sans"/>
                          <a:ea typeface="Open Sans"/>
                          <a:cs typeface="Open Sans"/>
                          <a:sym typeface="Open Sans"/>
                          <a:hlinkClick r:id="rId7"/>
                        </a:rPr>
                        <a:t>Discovery Systems</a:t>
                      </a:r>
                      <a:r>
                        <a:rPr b="1" lang="en" sz="900">
                          <a:solidFill>
                            <a:schemeClr val="accent2"/>
                          </a:solidFill>
                          <a:latin typeface="Open Sans"/>
                          <a:ea typeface="Open Sans"/>
                          <a:cs typeface="Open Sans"/>
                          <a:sym typeface="Open Sans"/>
                        </a:rPr>
                        <a:t> </a:t>
                      </a:r>
                      <a:endParaRPr b="1" sz="900">
                        <a:solidFill>
                          <a:schemeClr val="accent2"/>
                        </a:solidFill>
                        <a:latin typeface="Open Sans"/>
                        <a:ea typeface="Open Sans"/>
                        <a:cs typeface="Open Sans"/>
                        <a:sym typeface="Open Sans"/>
                      </a:endParaRPr>
                    </a:p>
                  </a:txBody>
                  <a:tcPr marT="91425" marB="91425" marR="9125" marL="91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bl>
          </a:graphicData>
        </a:graphic>
      </p:graphicFrame>
      <p:sp>
        <p:nvSpPr>
          <p:cNvPr id="277" name="Google Shape;277;p57"/>
          <p:cNvSpPr txBox="1"/>
          <p:nvPr>
            <p:ph type="title"/>
          </p:nvPr>
        </p:nvSpPr>
        <p:spPr>
          <a:xfrm>
            <a:off x="274325" y="198126"/>
            <a:ext cx="8706000" cy="7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dk2"/>
                </a:solidFill>
              </a:rPr>
              <a:t>ORCID enables vendors to make it easier for members to expedite the contribution of trusted data</a:t>
            </a:r>
            <a:endParaRPr sz="2300">
              <a:solidFill>
                <a:schemeClr val="dk2"/>
              </a:solidFill>
            </a:endParaRPr>
          </a:p>
          <a:p>
            <a:pPr indent="0" lvl="0" marL="0" rtl="0" algn="l">
              <a:spcBef>
                <a:spcPts val="0"/>
              </a:spcBef>
              <a:spcAft>
                <a:spcPts val="0"/>
              </a:spcAft>
              <a:buNone/>
            </a:pPr>
            <a:r>
              <a:t/>
            </a:r>
            <a:endParaRPr sz="2300">
              <a:solidFill>
                <a:schemeClr val="dk2"/>
              </a:solidFill>
            </a:endParaRPr>
          </a:p>
          <a:p>
            <a:pPr indent="0" lvl="0" marL="0" rtl="0" algn="l">
              <a:spcBef>
                <a:spcPts val="0"/>
              </a:spcBef>
              <a:spcAft>
                <a:spcPts val="0"/>
              </a:spcAft>
              <a:buNone/>
            </a:pPr>
            <a:r>
              <a:t/>
            </a:r>
            <a:endParaRPr sz="2300">
              <a:solidFill>
                <a:schemeClr val="dk2"/>
              </a:solidFill>
            </a:endParaRPr>
          </a:p>
        </p:txBody>
      </p:sp>
      <p:sp>
        <p:nvSpPr>
          <p:cNvPr id="278" name="Google Shape;278;p57"/>
          <p:cNvSpPr txBox="1"/>
          <p:nvPr>
            <p:ph idx="2" type="title"/>
          </p:nvPr>
        </p:nvSpPr>
        <p:spPr>
          <a:xfrm>
            <a:off x="594336" y="4734390"/>
            <a:ext cx="6863100" cy="153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000">
                <a:solidFill>
                  <a:srgbClr val="FDFDFD"/>
                </a:solidFill>
              </a:rPr>
              <a:t>https://info.orcid.org/vendors-and-service-providers/become-an-orcid-certified-service-provider/</a:t>
            </a:r>
            <a:endParaRPr sz="1000">
              <a:solidFill>
                <a:srgbClr val="FDFDFD"/>
              </a:solidFill>
            </a:endParaRPr>
          </a:p>
        </p:txBody>
      </p:sp>
      <p:pic>
        <p:nvPicPr>
          <p:cNvPr id="279" name="Google Shape;279;p57"/>
          <p:cNvPicPr preferRelativeResize="0"/>
          <p:nvPr/>
        </p:nvPicPr>
        <p:blipFill>
          <a:blip r:embed="rId8">
            <a:alphaModFix/>
          </a:blip>
          <a:stretch>
            <a:fillRect/>
          </a:stretch>
        </p:blipFill>
        <p:spPr>
          <a:xfrm>
            <a:off x="1351497" y="2249853"/>
            <a:ext cx="457200" cy="457200"/>
          </a:xfrm>
          <a:prstGeom prst="rect">
            <a:avLst/>
          </a:prstGeom>
          <a:noFill/>
          <a:ln>
            <a:noFill/>
          </a:ln>
        </p:spPr>
      </p:pic>
      <p:pic>
        <p:nvPicPr>
          <p:cNvPr id="280" name="Google Shape;280;p57"/>
          <p:cNvPicPr preferRelativeResize="0"/>
          <p:nvPr/>
        </p:nvPicPr>
        <p:blipFill>
          <a:blip r:embed="rId9">
            <a:alphaModFix/>
          </a:blip>
          <a:stretch>
            <a:fillRect/>
          </a:stretch>
        </p:blipFill>
        <p:spPr>
          <a:xfrm>
            <a:off x="2628669" y="2934964"/>
            <a:ext cx="1386840" cy="320040"/>
          </a:xfrm>
          <a:prstGeom prst="rect">
            <a:avLst/>
          </a:prstGeom>
          <a:noFill/>
          <a:ln>
            <a:noFill/>
          </a:ln>
        </p:spPr>
      </p:pic>
      <p:pic>
        <p:nvPicPr>
          <p:cNvPr id="281" name="Google Shape;281;p57"/>
          <p:cNvPicPr preferRelativeResize="0"/>
          <p:nvPr/>
        </p:nvPicPr>
        <p:blipFill>
          <a:blip r:embed="rId10">
            <a:alphaModFix/>
          </a:blip>
          <a:stretch>
            <a:fillRect/>
          </a:stretch>
        </p:blipFill>
        <p:spPr>
          <a:xfrm>
            <a:off x="594325" y="2894018"/>
            <a:ext cx="880722" cy="242400"/>
          </a:xfrm>
          <a:prstGeom prst="rect">
            <a:avLst/>
          </a:prstGeom>
          <a:noFill/>
          <a:ln>
            <a:noFill/>
          </a:ln>
        </p:spPr>
      </p:pic>
      <p:pic>
        <p:nvPicPr>
          <p:cNvPr id="282" name="Google Shape;282;p57"/>
          <p:cNvPicPr preferRelativeResize="0"/>
          <p:nvPr/>
        </p:nvPicPr>
        <p:blipFill>
          <a:blip r:embed="rId11">
            <a:alphaModFix/>
          </a:blip>
          <a:stretch>
            <a:fillRect/>
          </a:stretch>
        </p:blipFill>
        <p:spPr>
          <a:xfrm>
            <a:off x="3990326" y="2220178"/>
            <a:ext cx="433828" cy="457200"/>
          </a:xfrm>
          <a:prstGeom prst="rect">
            <a:avLst/>
          </a:prstGeom>
          <a:noFill/>
          <a:ln>
            <a:noFill/>
          </a:ln>
        </p:spPr>
      </p:pic>
      <p:pic>
        <p:nvPicPr>
          <p:cNvPr id="283" name="Google Shape;283;p57"/>
          <p:cNvPicPr preferRelativeResize="0"/>
          <p:nvPr/>
        </p:nvPicPr>
        <p:blipFill rotWithShape="1">
          <a:blip r:embed="rId12">
            <a:alphaModFix/>
          </a:blip>
          <a:srcRect b="16086" l="23297" r="21100" t="13909"/>
          <a:stretch/>
        </p:blipFill>
        <p:spPr>
          <a:xfrm>
            <a:off x="3149634" y="2423466"/>
            <a:ext cx="365760" cy="457200"/>
          </a:xfrm>
          <a:prstGeom prst="rect">
            <a:avLst/>
          </a:prstGeom>
          <a:noFill/>
          <a:ln>
            <a:noFill/>
          </a:ln>
        </p:spPr>
      </p:pic>
      <p:pic>
        <p:nvPicPr>
          <p:cNvPr id="284" name="Google Shape;284;p57"/>
          <p:cNvPicPr preferRelativeResize="0"/>
          <p:nvPr/>
        </p:nvPicPr>
        <p:blipFill>
          <a:blip r:embed="rId13">
            <a:alphaModFix/>
          </a:blip>
          <a:stretch>
            <a:fillRect/>
          </a:stretch>
        </p:blipFill>
        <p:spPr>
          <a:xfrm>
            <a:off x="1723341" y="3476354"/>
            <a:ext cx="1480134" cy="242400"/>
          </a:xfrm>
          <a:prstGeom prst="rect">
            <a:avLst/>
          </a:prstGeom>
          <a:noFill/>
          <a:ln>
            <a:noFill/>
          </a:ln>
        </p:spPr>
      </p:pic>
      <p:sp>
        <p:nvSpPr>
          <p:cNvPr id="285" name="Google Shape;285;p57"/>
          <p:cNvSpPr txBox="1"/>
          <p:nvPr/>
        </p:nvSpPr>
        <p:spPr>
          <a:xfrm>
            <a:off x="292775" y="1010450"/>
            <a:ext cx="4279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1"/>
                </a:solidFill>
                <a:latin typeface="Open Sans"/>
                <a:ea typeface="Open Sans"/>
                <a:cs typeface="Open Sans"/>
                <a:sym typeface="Open Sans"/>
              </a:rPr>
              <a:t>ORCID certification criteria for </a:t>
            </a:r>
            <a:r>
              <a:rPr b="1" lang="en" sz="1000">
                <a:solidFill>
                  <a:schemeClr val="accent1"/>
                </a:solidFill>
                <a:latin typeface="Open Sans"/>
                <a:ea typeface="Open Sans"/>
                <a:cs typeface="Open Sans"/>
                <a:sym typeface="Open Sans"/>
              </a:rPr>
              <a:t>5 scholarly workflows</a:t>
            </a:r>
            <a:r>
              <a:rPr b="1" lang="en" sz="1000">
                <a:solidFill>
                  <a:schemeClr val="accent1"/>
                </a:solidFill>
                <a:latin typeface="Open Sans"/>
                <a:ea typeface="Open Sans"/>
                <a:cs typeface="Open Sans"/>
                <a:sym typeface="Open Sans"/>
              </a:rPr>
              <a:t>:</a:t>
            </a:r>
            <a:endParaRPr b="1" sz="1000">
              <a:solidFill>
                <a:schemeClr val="accent1"/>
              </a:solidFill>
            </a:endParaRPr>
          </a:p>
        </p:txBody>
      </p:sp>
      <p:pic>
        <p:nvPicPr>
          <p:cNvPr id="286" name="Google Shape;286;p57"/>
          <p:cNvPicPr preferRelativeResize="0"/>
          <p:nvPr/>
        </p:nvPicPr>
        <p:blipFill>
          <a:blip r:embed="rId14">
            <a:alphaModFix/>
          </a:blip>
          <a:stretch>
            <a:fillRect/>
          </a:stretch>
        </p:blipFill>
        <p:spPr>
          <a:xfrm>
            <a:off x="1563537" y="1373621"/>
            <a:ext cx="702366" cy="457201"/>
          </a:xfrm>
          <a:prstGeom prst="rect">
            <a:avLst/>
          </a:prstGeom>
          <a:noFill/>
          <a:ln>
            <a:noFill/>
          </a:ln>
        </p:spPr>
      </p:pic>
      <p:pic>
        <p:nvPicPr>
          <p:cNvPr id="287" name="Google Shape;287;p57"/>
          <p:cNvPicPr preferRelativeResize="0"/>
          <p:nvPr/>
        </p:nvPicPr>
        <p:blipFill>
          <a:blip r:embed="rId15">
            <a:alphaModFix/>
          </a:blip>
          <a:stretch>
            <a:fillRect/>
          </a:stretch>
        </p:blipFill>
        <p:spPr>
          <a:xfrm>
            <a:off x="2322742" y="1339622"/>
            <a:ext cx="1176729" cy="457200"/>
          </a:xfrm>
          <a:prstGeom prst="rect">
            <a:avLst/>
          </a:prstGeom>
          <a:noFill/>
          <a:ln>
            <a:noFill/>
          </a:ln>
        </p:spPr>
      </p:pic>
      <p:pic>
        <p:nvPicPr>
          <p:cNvPr id="288" name="Google Shape;288;p57"/>
          <p:cNvPicPr preferRelativeResize="0"/>
          <p:nvPr/>
        </p:nvPicPr>
        <p:blipFill>
          <a:blip r:embed="rId16">
            <a:alphaModFix/>
          </a:blip>
          <a:stretch>
            <a:fillRect/>
          </a:stretch>
        </p:blipFill>
        <p:spPr>
          <a:xfrm>
            <a:off x="3556334" y="1385332"/>
            <a:ext cx="636422" cy="365760"/>
          </a:xfrm>
          <a:prstGeom prst="rect">
            <a:avLst/>
          </a:prstGeom>
          <a:noFill/>
          <a:ln>
            <a:noFill/>
          </a:ln>
        </p:spPr>
      </p:pic>
      <p:cxnSp>
        <p:nvCxnSpPr>
          <p:cNvPr id="289" name="Google Shape;289;p57"/>
          <p:cNvCxnSpPr/>
          <p:nvPr/>
        </p:nvCxnSpPr>
        <p:spPr>
          <a:xfrm>
            <a:off x="396614" y="2110131"/>
            <a:ext cx="3810300" cy="0"/>
          </a:xfrm>
          <a:prstGeom prst="straightConnector1">
            <a:avLst/>
          </a:prstGeom>
          <a:noFill/>
          <a:ln cap="flat" cmpd="sng" w="9525">
            <a:solidFill>
              <a:srgbClr val="C0C0C0"/>
            </a:solidFill>
            <a:prstDash val="solid"/>
            <a:round/>
            <a:headEnd len="med" w="med" type="none"/>
            <a:tailEnd len="med" w="med" type="none"/>
          </a:ln>
        </p:spPr>
      </p:cxnSp>
      <p:cxnSp>
        <p:nvCxnSpPr>
          <p:cNvPr id="290" name="Google Shape;290;p57"/>
          <p:cNvCxnSpPr/>
          <p:nvPr/>
        </p:nvCxnSpPr>
        <p:spPr>
          <a:xfrm>
            <a:off x="358414" y="3316297"/>
            <a:ext cx="3768000" cy="0"/>
          </a:xfrm>
          <a:prstGeom prst="straightConnector1">
            <a:avLst/>
          </a:prstGeom>
          <a:noFill/>
          <a:ln cap="flat" cmpd="sng" w="9525">
            <a:solidFill>
              <a:srgbClr val="C0C0C0"/>
            </a:solidFill>
            <a:prstDash val="solid"/>
            <a:round/>
            <a:headEnd len="med" w="med" type="none"/>
            <a:tailEnd len="med" w="med" type="none"/>
          </a:ln>
        </p:spPr>
      </p:cxnSp>
      <p:cxnSp>
        <p:nvCxnSpPr>
          <p:cNvPr id="291" name="Google Shape;291;p57"/>
          <p:cNvCxnSpPr/>
          <p:nvPr/>
        </p:nvCxnSpPr>
        <p:spPr>
          <a:xfrm>
            <a:off x="411464" y="4105979"/>
            <a:ext cx="3738300" cy="0"/>
          </a:xfrm>
          <a:prstGeom prst="straightConnector1">
            <a:avLst/>
          </a:prstGeom>
          <a:noFill/>
          <a:ln cap="flat" cmpd="sng" w="9525">
            <a:solidFill>
              <a:srgbClr val="C0C0C0"/>
            </a:solidFill>
            <a:prstDash val="solid"/>
            <a:round/>
            <a:headEnd len="med" w="med" type="none"/>
            <a:tailEnd len="med" w="med" type="none"/>
          </a:ln>
        </p:spPr>
      </p:cxnSp>
      <p:cxnSp>
        <p:nvCxnSpPr>
          <p:cNvPr id="292" name="Google Shape;292;p57"/>
          <p:cNvCxnSpPr/>
          <p:nvPr/>
        </p:nvCxnSpPr>
        <p:spPr>
          <a:xfrm>
            <a:off x="2242435" y="4194550"/>
            <a:ext cx="0" cy="242400"/>
          </a:xfrm>
          <a:prstGeom prst="straightConnector1">
            <a:avLst/>
          </a:prstGeom>
          <a:noFill/>
          <a:ln cap="flat" cmpd="sng" w="9525">
            <a:solidFill>
              <a:srgbClr val="C0C0C0"/>
            </a:solidFill>
            <a:prstDash val="solid"/>
            <a:round/>
            <a:headEnd len="med" w="med" type="none"/>
            <a:tailEnd len="med" w="med" type="none"/>
          </a:ln>
        </p:spPr>
      </p:cxnSp>
      <p:graphicFrame>
        <p:nvGraphicFramePr>
          <p:cNvPr id="293" name="Google Shape;293;p57"/>
          <p:cNvGraphicFramePr/>
          <p:nvPr/>
        </p:nvGraphicFramePr>
        <p:xfrm>
          <a:off x="4491646" y="1109583"/>
          <a:ext cx="3000000" cy="3000000"/>
        </p:xfrm>
        <a:graphic>
          <a:graphicData uri="http://schemas.openxmlformats.org/drawingml/2006/table">
            <a:tbl>
              <a:tblPr>
                <a:noFill/>
                <a:tableStyleId>{D62796F7-FD07-47C8-9271-00A0E7118F24}</a:tableStyleId>
              </a:tblPr>
              <a:tblGrid>
                <a:gridCol w="4396800"/>
              </a:tblGrid>
              <a:tr h="1522700">
                <a:tc>
                  <a:txBody>
                    <a:bodyPr/>
                    <a:lstStyle/>
                    <a:p>
                      <a:pPr indent="0" lvl="0" marL="0" rtl="0" algn="l">
                        <a:spcBef>
                          <a:spcPts val="0"/>
                        </a:spcBef>
                        <a:spcAft>
                          <a:spcPts val="0"/>
                        </a:spcAft>
                        <a:buNone/>
                      </a:pPr>
                      <a:r>
                        <a:rPr b="1" lang="en" sz="1000">
                          <a:solidFill>
                            <a:schemeClr val="dk2"/>
                          </a:solidFill>
                          <a:latin typeface="Open Sans"/>
                          <a:ea typeface="Open Sans"/>
                          <a:cs typeface="Open Sans"/>
                          <a:sym typeface="Open Sans"/>
                        </a:rPr>
                        <a:t>Benefits to organizations using a CSP</a:t>
                      </a:r>
                      <a:endParaRPr b="1" sz="1000">
                        <a:solidFill>
                          <a:schemeClr val="dk2"/>
                        </a:solidFill>
                        <a:latin typeface="Open Sans"/>
                        <a:ea typeface="Open Sans"/>
                        <a:cs typeface="Open Sans"/>
                        <a:sym typeface="Open Sans"/>
                      </a:endParaRPr>
                    </a:p>
                    <a:p>
                      <a:pPr indent="-238125" lvl="0" marL="342900" rtl="0" algn="l">
                        <a:lnSpc>
                          <a:spcPct val="100000"/>
                        </a:lnSpc>
                        <a:spcBef>
                          <a:spcPts val="1000"/>
                        </a:spcBef>
                        <a:spcAft>
                          <a:spcPts val="0"/>
                        </a:spcAft>
                        <a:buClr>
                          <a:schemeClr val="dk2"/>
                        </a:buClr>
                        <a:buSzPts val="1050"/>
                        <a:buFont typeface="Open Sans"/>
                        <a:buChar char="●"/>
                      </a:pPr>
                      <a:r>
                        <a:rPr lang="en" sz="1050">
                          <a:solidFill>
                            <a:schemeClr val="dk2"/>
                          </a:solidFill>
                          <a:latin typeface="Open Sans"/>
                          <a:ea typeface="Open Sans"/>
                          <a:cs typeface="Open Sans"/>
                          <a:sym typeface="Open Sans"/>
                        </a:rPr>
                        <a:t>Out-of-the-box, best-in-class ORCID-related functionality</a:t>
                      </a:r>
                      <a:endParaRPr sz="1050">
                        <a:solidFill>
                          <a:schemeClr val="dk2"/>
                        </a:solidFill>
                        <a:latin typeface="Open Sans"/>
                        <a:ea typeface="Open Sans"/>
                        <a:cs typeface="Open Sans"/>
                        <a:sym typeface="Open Sans"/>
                      </a:endParaRPr>
                    </a:p>
                    <a:p>
                      <a:pPr indent="-238125" lvl="0" marL="342900" marR="0" rtl="0" algn="l">
                        <a:lnSpc>
                          <a:spcPct val="100000"/>
                        </a:lnSpc>
                        <a:spcBef>
                          <a:spcPts val="1000"/>
                        </a:spcBef>
                        <a:spcAft>
                          <a:spcPts val="0"/>
                        </a:spcAft>
                        <a:buClr>
                          <a:schemeClr val="dk2"/>
                        </a:buClr>
                        <a:buSzPts val="1050"/>
                        <a:buFont typeface="Open Sans"/>
                        <a:buChar char="●"/>
                      </a:pPr>
                      <a:r>
                        <a:rPr lang="en" sz="1050">
                          <a:solidFill>
                            <a:schemeClr val="dk2"/>
                          </a:solidFill>
                          <a:latin typeface="Open Sans"/>
                          <a:ea typeface="Open Sans"/>
                          <a:cs typeface="Open Sans"/>
                          <a:sym typeface="Open Sans"/>
                        </a:rPr>
                        <a:t>No need for custom technical development</a:t>
                      </a:r>
                      <a:endParaRPr sz="1050">
                        <a:solidFill>
                          <a:schemeClr val="dk2"/>
                        </a:solidFill>
                        <a:latin typeface="Open Sans"/>
                        <a:ea typeface="Open Sans"/>
                        <a:cs typeface="Open Sans"/>
                        <a:sym typeface="Open Sans"/>
                      </a:endParaRPr>
                    </a:p>
                    <a:p>
                      <a:pPr indent="-238125" lvl="0" marL="342900" marR="0" rtl="0" algn="l">
                        <a:lnSpc>
                          <a:spcPct val="100000"/>
                        </a:lnSpc>
                        <a:spcBef>
                          <a:spcPts val="1000"/>
                        </a:spcBef>
                        <a:spcAft>
                          <a:spcPts val="0"/>
                        </a:spcAft>
                        <a:buClr>
                          <a:schemeClr val="dk2"/>
                        </a:buClr>
                        <a:buSzPts val="1050"/>
                        <a:buFont typeface="Open Sans"/>
                        <a:buChar char="●"/>
                      </a:pPr>
                      <a:r>
                        <a:rPr lang="en" sz="1050">
                          <a:solidFill>
                            <a:schemeClr val="dk2"/>
                          </a:solidFill>
                          <a:latin typeface="Open Sans"/>
                          <a:ea typeface="Open Sans"/>
                          <a:cs typeface="Open Sans"/>
                          <a:sym typeface="Open Sans"/>
                        </a:rPr>
                        <a:t>A more consistent user experience </a:t>
                      </a:r>
                      <a:endParaRPr sz="1050">
                        <a:solidFill>
                          <a:schemeClr val="dk2"/>
                        </a:solidFill>
                        <a:latin typeface="Open Sans"/>
                        <a:ea typeface="Open Sans"/>
                        <a:cs typeface="Open Sans"/>
                        <a:sym typeface="Open Sans"/>
                      </a:endParaRPr>
                    </a:p>
                    <a:p>
                      <a:pPr indent="-238125" lvl="0" marL="342900" rtl="0" algn="l">
                        <a:lnSpc>
                          <a:spcPct val="100000"/>
                        </a:lnSpc>
                        <a:spcBef>
                          <a:spcPts val="1000"/>
                        </a:spcBef>
                        <a:spcAft>
                          <a:spcPts val="1000"/>
                        </a:spcAft>
                        <a:buClr>
                          <a:schemeClr val="dk2"/>
                        </a:buClr>
                        <a:buSzPts val="1050"/>
                        <a:buFont typeface="Open Sans"/>
                        <a:buChar char="●"/>
                      </a:pPr>
                      <a:r>
                        <a:rPr lang="en" sz="1050">
                          <a:solidFill>
                            <a:schemeClr val="dk2"/>
                          </a:solidFill>
                          <a:latin typeface="Open Sans"/>
                          <a:ea typeface="Open Sans"/>
                          <a:cs typeface="Open Sans"/>
                          <a:sym typeface="Open Sans"/>
                        </a:rPr>
                        <a:t>Training and support support from the vendor</a:t>
                      </a:r>
                      <a:endParaRPr sz="1050">
                        <a:solidFill>
                          <a:schemeClr val="dk2"/>
                        </a:solidFill>
                        <a:latin typeface="Open Sans"/>
                        <a:ea typeface="Open Sans"/>
                        <a:cs typeface="Open Sans"/>
                        <a:sym typeface="Open Sa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ED6"/>
                    </a:solidFill>
                  </a:tcPr>
                </a:tc>
              </a:tr>
              <a:tr h="1885100">
                <a:tc>
                  <a:txBody>
                    <a:bodyPr/>
                    <a:lstStyle/>
                    <a:p>
                      <a:pPr indent="0" lvl="0" marL="0" rtl="0" algn="l">
                        <a:lnSpc>
                          <a:spcPct val="100000"/>
                        </a:lnSpc>
                        <a:spcBef>
                          <a:spcPts val="0"/>
                        </a:spcBef>
                        <a:spcAft>
                          <a:spcPts val="0"/>
                        </a:spcAft>
                        <a:buNone/>
                      </a:pPr>
                      <a:r>
                        <a:rPr b="1" lang="en" sz="1000">
                          <a:solidFill>
                            <a:schemeClr val="dk2"/>
                          </a:solidFill>
                          <a:latin typeface="Open Sans"/>
                          <a:ea typeface="Open Sans"/>
                          <a:cs typeface="Open Sans"/>
                          <a:sym typeface="Open Sans"/>
                        </a:rPr>
                        <a:t>Benefits for vendors offering CSPs</a:t>
                      </a:r>
                      <a:endParaRPr b="1" sz="1000">
                        <a:solidFill>
                          <a:schemeClr val="dk2"/>
                        </a:solidFill>
                        <a:latin typeface="Open Sans"/>
                        <a:ea typeface="Open Sans"/>
                        <a:cs typeface="Open Sans"/>
                        <a:sym typeface="Open Sans"/>
                      </a:endParaRPr>
                    </a:p>
                    <a:p>
                      <a:pPr indent="-295275" lvl="0" marL="457200" rtl="0" algn="l">
                        <a:lnSpc>
                          <a:spcPct val="100000"/>
                        </a:lnSpc>
                        <a:spcBef>
                          <a:spcPts val="1000"/>
                        </a:spcBef>
                        <a:spcAft>
                          <a:spcPts val="0"/>
                        </a:spcAft>
                        <a:buClr>
                          <a:schemeClr val="dk2"/>
                        </a:buClr>
                        <a:buSzPts val="1050"/>
                        <a:buFont typeface="Open Sans"/>
                        <a:buChar char="●"/>
                      </a:pPr>
                      <a:r>
                        <a:rPr lang="en" sz="1050">
                          <a:solidFill>
                            <a:schemeClr val="dk2"/>
                          </a:solidFill>
                          <a:latin typeface="Open Sans"/>
                          <a:ea typeface="Open Sans"/>
                          <a:cs typeface="Open Sans"/>
                          <a:sym typeface="Open Sans"/>
                        </a:rPr>
                        <a:t>Enhanced Promotion from ORCID:</a:t>
                      </a:r>
                      <a:endParaRPr sz="1050">
                        <a:solidFill>
                          <a:schemeClr val="dk2"/>
                        </a:solidFill>
                        <a:latin typeface="Open Sans"/>
                        <a:ea typeface="Open Sans"/>
                        <a:cs typeface="Open Sans"/>
                        <a:sym typeface="Open Sans"/>
                      </a:endParaRPr>
                    </a:p>
                    <a:p>
                      <a:pPr indent="-295275" lvl="1" marL="914400" rtl="0" algn="l">
                        <a:lnSpc>
                          <a:spcPct val="100000"/>
                        </a:lnSpc>
                        <a:spcBef>
                          <a:spcPts val="0"/>
                        </a:spcBef>
                        <a:spcAft>
                          <a:spcPts val="0"/>
                        </a:spcAft>
                        <a:buClr>
                          <a:schemeClr val="dk2"/>
                        </a:buClr>
                        <a:buSzPts val="1050"/>
                        <a:buFont typeface="Open Sans"/>
                        <a:buChar char="○"/>
                      </a:pPr>
                      <a:r>
                        <a:rPr lang="en" sz="1050">
                          <a:solidFill>
                            <a:schemeClr val="dk2"/>
                          </a:solidFill>
                          <a:latin typeface="Open Sans"/>
                          <a:ea typeface="Open Sans"/>
                          <a:cs typeface="Open Sans"/>
                          <a:sym typeface="Open Sans"/>
                        </a:rPr>
                        <a:t>Listing on our website</a:t>
                      </a:r>
                      <a:endParaRPr sz="1050">
                        <a:solidFill>
                          <a:schemeClr val="dk2"/>
                        </a:solidFill>
                        <a:latin typeface="Open Sans"/>
                        <a:ea typeface="Open Sans"/>
                        <a:cs typeface="Open Sans"/>
                        <a:sym typeface="Open Sans"/>
                      </a:endParaRPr>
                    </a:p>
                    <a:p>
                      <a:pPr indent="-295275" lvl="1" marL="914400" rtl="0" algn="l">
                        <a:lnSpc>
                          <a:spcPct val="100000"/>
                        </a:lnSpc>
                        <a:spcBef>
                          <a:spcPts val="0"/>
                        </a:spcBef>
                        <a:spcAft>
                          <a:spcPts val="0"/>
                        </a:spcAft>
                        <a:buClr>
                          <a:schemeClr val="dk2"/>
                        </a:buClr>
                        <a:buSzPts val="1050"/>
                        <a:buFont typeface="Open Sans"/>
                        <a:buChar char="○"/>
                      </a:pPr>
                      <a:r>
                        <a:rPr lang="en" sz="1050">
                          <a:solidFill>
                            <a:schemeClr val="dk2"/>
                          </a:solidFill>
                          <a:latin typeface="Open Sans"/>
                          <a:ea typeface="Open Sans"/>
                          <a:cs typeface="Open Sans"/>
                          <a:sym typeface="Open Sans"/>
                        </a:rPr>
                        <a:t>Recommendation to members</a:t>
                      </a:r>
                      <a:endParaRPr sz="1050">
                        <a:solidFill>
                          <a:schemeClr val="dk2"/>
                        </a:solidFill>
                        <a:latin typeface="Open Sans"/>
                        <a:ea typeface="Open Sans"/>
                        <a:cs typeface="Open Sans"/>
                        <a:sym typeface="Open Sans"/>
                      </a:endParaRPr>
                    </a:p>
                    <a:p>
                      <a:pPr indent="-295275" lvl="1" marL="914400" rtl="0" algn="l">
                        <a:lnSpc>
                          <a:spcPct val="100000"/>
                        </a:lnSpc>
                        <a:spcBef>
                          <a:spcPts val="0"/>
                        </a:spcBef>
                        <a:spcAft>
                          <a:spcPts val="0"/>
                        </a:spcAft>
                        <a:buClr>
                          <a:schemeClr val="dk2"/>
                        </a:buClr>
                        <a:buSzPts val="1050"/>
                        <a:buFont typeface="Open Sans"/>
                        <a:buChar char="○"/>
                      </a:pPr>
                      <a:r>
                        <a:rPr lang="en" sz="1050">
                          <a:solidFill>
                            <a:schemeClr val="dk2"/>
                          </a:solidFill>
                          <a:latin typeface="Open Sans"/>
                          <a:ea typeface="Open Sans"/>
                          <a:cs typeface="Open Sans"/>
                          <a:sym typeface="Open Sans"/>
                        </a:rPr>
                        <a:t>ORCID CSP Badge</a:t>
                      </a:r>
                      <a:endParaRPr sz="1050">
                        <a:solidFill>
                          <a:schemeClr val="dk2"/>
                        </a:solidFill>
                        <a:latin typeface="Open Sans"/>
                        <a:ea typeface="Open Sans"/>
                        <a:cs typeface="Open Sans"/>
                        <a:sym typeface="Open Sans"/>
                      </a:endParaRPr>
                    </a:p>
                    <a:p>
                      <a:pPr indent="-295275" lvl="1" marL="914400" rtl="0" algn="l">
                        <a:lnSpc>
                          <a:spcPct val="100000"/>
                        </a:lnSpc>
                        <a:spcBef>
                          <a:spcPts val="0"/>
                        </a:spcBef>
                        <a:spcAft>
                          <a:spcPts val="0"/>
                        </a:spcAft>
                        <a:buClr>
                          <a:schemeClr val="dk2"/>
                        </a:buClr>
                        <a:buSzPts val="1050"/>
                        <a:buFont typeface="Open Sans"/>
                        <a:buChar char="○"/>
                      </a:pPr>
                      <a:r>
                        <a:rPr lang="en" sz="1050">
                          <a:solidFill>
                            <a:schemeClr val="dk2"/>
                          </a:solidFill>
                          <a:latin typeface="Open Sans"/>
                          <a:ea typeface="Open Sans"/>
                          <a:cs typeface="Open Sans"/>
                          <a:sym typeface="Open Sans"/>
                        </a:rPr>
                        <a:t>Certification letter for proposals/tenders</a:t>
                      </a:r>
                      <a:endParaRPr sz="1050">
                        <a:solidFill>
                          <a:schemeClr val="dk2"/>
                        </a:solidFill>
                        <a:latin typeface="Open Sans"/>
                        <a:ea typeface="Open Sans"/>
                        <a:cs typeface="Open Sans"/>
                        <a:sym typeface="Open Sans"/>
                      </a:endParaRPr>
                    </a:p>
                    <a:p>
                      <a:pPr indent="-295275" lvl="0" marL="457200" rtl="0" algn="l">
                        <a:lnSpc>
                          <a:spcPct val="100000"/>
                        </a:lnSpc>
                        <a:spcBef>
                          <a:spcPts val="1000"/>
                        </a:spcBef>
                        <a:spcAft>
                          <a:spcPts val="0"/>
                        </a:spcAft>
                        <a:buClr>
                          <a:schemeClr val="dk2"/>
                        </a:buClr>
                        <a:buSzPts val="1050"/>
                        <a:buFont typeface="Open Sans"/>
                        <a:buChar char="●"/>
                      </a:pPr>
                      <a:r>
                        <a:rPr lang="en" sz="1050">
                          <a:solidFill>
                            <a:schemeClr val="dk2"/>
                          </a:solidFill>
                          <a:latin typeface="Open Sans"/>
                          <a:ea typeface="Open Sans"/>
                          <a:cs typeface="Open Sans"/>
                          <a:sym typeface="Open Sans"/>
                        </a:rPr>
                        <a:t>Enhanced Support from ORCID</a:t>
                      </a:r>
                      <a:endParaRPr sz="1050">
                        <a:solidFill>
                          <a:schemeClr val="dk2"/>
                        </a:solidFill>
                        <a:latin typeface="Open Sans"/>
                        <a:ea typeface="Open Sans"/>
                        <a:cs typeface="Open Sans"/>
                        <a:sym typeface="Open Sans"/>
                      </a:endParaRPr>
                    </a:p>
                    <a:p>
                      <a:pPr indent="-295275" lvl="0" marL="457200" rtl="0" algn="l">
                        <a:lnSpc>
                          <a:spcPct val="100000"/>
                        </a:lnSpc>
                        <a:spcBef>
                          <a:spcPts val="1000"/>
                        </a:spcBef>
                        <a:spcAft>
                          <a:spcPts val="1000"/>
                        </a:spcAft>
                        <a:buClr>
                          <a:schemeClr val="dk2"/>
                        </a:buClr>
                        <a:buSzPts val="1050"/>
                        <a:buFont typeface="Open Sans"/>
                        <a:buChar char="●"/>
                      </a:pPr>
                      <a:r>
                        <a:rPr lang="en" sz="1050">
                          <a:solidFill>
                            <a:schemeClr val="dk2"/>
                          </a:solidFill>
                          <a:latin typeface="Open Sans"/>
                          <a:ea typeface="Open Sans"/>
                          <a:cs typeface="Open Sans"/>
                          <a:sym typeface="Open Sans"/>
                        </a:rPr>
                        <a:t>Advanced reporting </a:t>
                      </a:r>
                      <a:endParaRPr sz="1050">
                        <a:solidFill>
                          <a:schemeClr val="dk2"/>
                        </a:solidFill>
                        <a:latin typeface="Open Sans"/>
                        <a:ea typeface="Open Sans"/>
                        <a:cs typeface="Open Sans"/>
                        <a:sym typeface="Open Sa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ED6"/>
                    </a:solidFill>
                  </a:tcPr>
                </a:tc>
              </a:tr>
            </a:tbl>
          </a:graphicData>
        </a:graphic>
      </p:graphicFrame>
      <p:pic>
        <p:nvPicPr>
          <p:cNvPr id="294" name="Google Shape;294;p57"/>
          <p:cNvPicPr preferRelativeResize="0"/>
          <p:nvPr/>
        </p:nvPicPr>
        <p:blipFill>
          <a:blip r:embed="rId17">
            <a:alphaModFix/>
          </a:blip>
          <a:stretch>
            <a:fillRect/>
          </a:stretch>
        </p:blipFill>
        <p:spPr>
          <a:xfrm>
            <a:off x="7283836" y="2686530"/>
            <a:ext cx="1548108" cy="515700"/>
          </a:xfrm>
          <a:prstGeom prst="rect">
            <a:avLst/>
          </a:prstGeom>
          <a:noFill/>
          <a:ln>
            <a:noFill/>
          </a:ln>
        </p:spPr>
      </p:pic>
      <p:pic>
        <p:nvPicPr>
          <p:cNvPr id="295" name="Google Shape;295;p57"/>
          <p:cNvPicPr preferRelativeResize="0"/>
          <p:nvPr/>
        </p:nvPicPr>
        <p:blipFill>
          <a:blip r:embed="rId18">
            <a:alphaModFix/>
          </a:blip>
          <a:stretch>
            <a:fillRect/>
          </a:stretch>
        </p:blipFill>
        <p:spPr>
          <a:xfrm>
            <a:off x="8092359" y="4560895"/>
            <a:ext cx="587374" cy="594119"/>
          </a:xfrm>
          <a:prstGeom prst="rect">
            <a:avLst/>
          </a:prstGeom>
          <a:noFill/>
          <a:ln>
            <a:noFill/>
          </a:ln>
        </p:spPr>
      </p:pic>
      <p:pic>
        <p:nvPicPr>
          <p:cNvPr id="296" name="Google Shape;296;p57"/>
          <p:cNvPicPr preferRelativeResize="0"/>
          <p:nvPr/>
        </p:nvPicPr>
        <p:blipFill>
          <a:blip r:embed="rId19">
            <a:alphaModFix/>
          </a:blip>
          <a:stretch>
            <a:fillRect/>
          </a:stretch>
        </p:blipFill>
        <p:spPr>
          <a:xfrm>
            <a:off x="2651450" y="3726434"/>
            <a:ext cx="1309425" cy="340583"/>
          </a:xfrm>
          <a:prstGeom prst="rect">
            <a:avLst/>
          </a:prstGeom>
          <a:noFill/>
          <a:ln>
            <a:noFill/>
          </a:ln>
        </p:spPr>
      </p:pic>
      <p:pic>
        <p:nvPicPr>
          <p:cNvPr id="297" name="Google Shape;297;p57"/>
          <p:cNvPicPr preferRelativeResize="0"/>
          <p:nvPr/>
        </p:nvPicPr>
        <p:blipFill>
          <a:blip r:embed="rId20">
            <a:alphaModFix/>
          </a:blip>
          <a:stretch>
            <a:fillRect/>
          </a:stretch>
        </p:blipFill>
        <p:spPr>
          <a:xfrm>
            <a:off x="1518517" y="2894727"/>
            <a:ext cx="1176724" cy="393971"/>
          </a:xfrm>
          <a:prstGeom prst="rect">
            <a:avLst/>
          </a:prstGeom>
          <a:noFill/>
          <a:ln>
            <a:noFill/>
          </a:ln>
        </p:spPr>
      </p:pic>
      <p:pic>
        <p:nvPicPr>
          <p:cNvPr id="298" name="Google Shape;298;p57"/>
          <p:cNvPicPr preferRelativeResize="0"/>
          <p:nvPr/>
        </p:nvPicPr>
        <p:blipFill>
          <a:blip r:embed="rId21">
            <a:alphaModFix/>
          </a:blip>
          <a:stretch>
            <a:fillRect/>
          </a:stretch>
        </p:blipFill>
        <p:spPr>
          <a:xfrm>
            <a:off x="3535957" y="2231204"/>
            <a:ext cx="433826" cy="433826"/>
          </a:xfrm>
          <a:prstGeom prst="rect">
            <a:avLst/>
          </a:prstGeom>
          <a:noFill/>
          <a:ln>
            <a:noFill/>
          </a:ln>
        </p:spPr>
      </p:pic>
      <p:pic>
        <p:nvPicPr>
          <p:cNvPr id="299" name="Google Shape;299;p57"/>
          <p:cNvPicPr preferRelativeResize="0"/>
          <p:nvPr/>
        </p:nvPicPr>
        <p:blipFill rotWithShape="1">
          <a:blip r:embed="rId22">
            <a:alphaModFix/>
          </a:blip>
          <a:srcRect b="28930" l="0" r="54176" t="29454"/>
          <a:stretch/>
        </p:blipFill>
        <p:spPr>
          <a:xfrm>
            <a:off x="3951575" y="2890908"/>
            <a:ext cx="457200" cy="415214"/>
          </a:xfrm>
          <a:prstGeom prst="rect">
            <a:avLst/>
          </a:prstGeom>
          <a:noFill/>
          <a:ln>
            <a:noFill/>
          </a:ln>
        </p:spPr>
      </p:pic>
      <p:sp>
        <p:nvSpPr>
          <p:cNvPr id="300" name="Google Shape;300;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id="301" name="Google Shape;301;p57"/>
          <p:cNvPicPr preferRelativeResize="0"/>
          <p:nvPr/>
        </p:nvPicPr>
        <p:blipFill>
          <a:blip r:embed="rId23">
            <a:alphaModFix/>
          </a:blip>
          <a:stretch>
            <a:fillRect/>
          </a:stretch>
        </p:blipFill>
        <p:spPr>
          <a:xfrm>
            <a:off x="2322740" y="2186828"/>
            <a:ext cx="880725" cy="276679"/>
          </a:xfrm>
          <a:prstGeom prst="rect">
            <a:avLst/>
          </a:prstGeom>
          <a:noFill/>
          <a:ln>
            <a:noFill/>
          </a:ln>
        </p:spPr>
      </p:pic>
      <p:pic>
        <p:nvPicPr>
          <p:cNvPr id="302" name="Google Shape;302;p57"/>
          <p:cNvPicPr preferRelativeResize="0"/>
          <p:nvPr/>
        </p:nvPicPr>
        <p:blipFill>
          <a:blip r:embed="rId24">
            <a:alphaModFix/>
          </a:blip>
          <a:stretch>
            <a:fillRect/>
          </a:stretch>
        </p:blipFill>
        <p:spPr>
          <a:xfrm>
            <a:off x="1808703" y="2389468"/>
            <a:ext cx="457201" cy="385011"/>
          </a:xfrm>
          <a:prstGeom prst="rect">
            <a:avLst/>
          </a:prstGeom>
          <a:noFill/>
          <a:ln>
            <a:noFill/>
          </a:ln>
        </p:spPr>
      </p:pic>
      <p:pic>
        <p:nvPicPr>
          <p:cNvPr id="303" name="Google Shape;303;p57"/>
          <p:cNvPicPr preferRelativeResize="0"/>
          <p:nvPr/>
        </p:nvPicPr>
        <p:blipFill>
          <a:blip r:embed="rId25">
            <a:alphaModFix/>
          </a:blip>
          <a:stretch>
            <a:fillRect/>
          </a:stretch>
        </p:blipFill>
        <p:spPr>
          <a:xfrm>
            <a:off x="3591822" y="4322678"/>
            <a:ext cx="880726" cy="2350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8"/>
          <p:cNvSpPr txBox="1"/>
          <p:nvPr>
            <p:ph type="title"/>
          </p:nvPr>
        </p:nvSpPr>
        <p:spPr>
          <a:xfrm>
            <a:off x="244400" y="1376975"/>
            <a:ext cx="8649300" cy="16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 Studies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9"/>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Israel: Driving Local Integration and Research Visibility</a:t>
            </a:r>
            <a:endParaRPr/>
          </a:p>
        </p:txBody>
      </p:sp>
      <p:sp>
        <p:nvSpPr>
          <p:cNvPr id="314" name="Google Shape;314;p59"/>
          <p:cNvSpPr txBox="1"/>
          <p:nvPr>
            <p:ph idx="1" type="body"/>
          </p:nvPr>
        </p:nvSpPr>
        <p:spPr>
          <a:xfrm>
            <a:off x="274325" y="1005850"/>
            <a:ext cx="8755200" cy="31995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lang="en" sz="1600">
                <a:solidFill>
                  <a:schemeClr val="accent2"/>
                </a:solidFill>
              </a:rPr>
              <a:t>Established in 2018</a:t>
            </a:r>
            <a:endParaRPr sz="1600">
              <a:solidFill>
                <a:schemeClr val="accent2"/>
              </a:solidFill>
            </a:endParaRPr>
          </a:p>
          <a:p>
            <a:pPr indent="0" lvl="0" marL="0" rtl="0" algn="l">
              <a:spcBef>
                <a:spcPts val="1400"/>
              </a:spcBef>
              <a:spcAft>
                <a:spcPts val="0"/>
              </a:spcAft>
              <a:buNone/>
            </a:pPr>
            <a:r>
              <a:rPr lang="en" sz="1600">
                <a:solidFill>
                  <a:schemeClr val="accent2"/>
                </a:solidFill>
              </a:rPr>
              <a:t>🏛️ Lead Organization</a:t>
            </a:r>
            <a:endParaRPr sz="1600">
              <a:solidFill>
                <a:schemeClr val="accent2"/>
              </a:solidFill>
            </a:endParaRPr>
          </a:p>
          <a:p>
            <a:pPr indent="0" lvl="0" marL="0" rtl="0" algn="l">
              <a:spcBef>
                <a:spcPts val="1200"/>
              </a:spcBef>
              <a:spcAft>
                <a:spcPts val="0"/>
              </a:spcAft>
              <a:buNone/>
            </a:pPr>
            <a:r>
              <a:rPr lang="en">
                <a:solidFill>
                  <a:schemeClr val="accent2"/>
                </a:solidFill>
              </a:rPr>
              <a:t>Inter-University Computation Center (IUCC) Coordinates technical support and strategic outreach across Israeli universities.</a:t>
            </a:r>
            <a:endParaRPr>
              <a:solidFill>
                <a:schemeClr val="accent2"/>
              </a:solidFill>
            </a:endParaRPr>
          </a:p>
          <a:p>
            <a:pPr indent="0" lvl="0" marL="0" rtl="0" algn="l">
              <a:spcBef>
                <a:spcPts val="1400"/>
              </a:spcBef>
              <a:spcAft>
                <a:spcPts val="0"/>
              </a:spcAft>
              <a:buNone/>
            </a:pPr>
            <a:r>
              <a:rPr lang="en" sz="1600">
                <a:solidFill>
                  <a:schemeClr val="accent2"/>
                </a:solidFill>
              </a:rPr>
              <a:t>🧩 Membership Overview</a:t>
            </a:r>
            <a:endParaRPr sz="1600">
              <a:solidFill>
                <a:schemeClr val="accent2"/>
              </a:solidFill>
            </a:endParaRPr>
          </a:p>
          <a:p>
            <a:pPr indent="-317500" lvl="0" marL="457200" rtl="0" algn="l">
              <a:spcBef>
                <a:spcPts val="1200"/>
              </a:spcBef>
              <a:spcAft>
                <a:spcPts val="0"/>
              </a:spcAft>
              <a:buClr>
                <a:schemeClr val="accent2"/>
              </a:buClr>
              <a:buSzPts val="1400"/>
              <a:buFont typeface="Open Sans"/>
              <a:buChar char="●"/>
            </a:pPr>
            <a:r>
              <a:rPr lang="en">
                <a:solidFill>
                  <a:schemeClr val="accent2"/>
                </a:solidFill>
              </a:rPr>
              <a:t>8 of 9 Israeli universities included</a:t>
            </a:r>
            <a:endParaRPr>
              <a:solidFill>
                <a:schemeClr val="accent2"/>
              </a:solidFill>
            </a:endParaRPr>
          </a:p>
          <a:p>
            <a:pPr indent="-317500" lvl="0" marL="457200" rtl="0" algn="l">
              <a:spcBef>
                <a:spcPts val="0"/>
              </a:spcBef>
              <a:spcAft>
                <a:spcPts val="0"/>
              </a:spcAft>
              <a:buClr>
                <a:schemeClr val="accent2"/>
              </a:buClr>
              <a:buSzPts val="1400"/>
              <a:buFont typeface="Open Sans"/>
              <a:buChar char="●"/>
            </a:pPr>
            <a:r>
              <a:rPr lang="en">
                <a:solidFill>
                  <a:schemeClr val="accent2"/>
                </a:solidFill>
              </a:rPr>
              <a:t>Acts as a communication bridge to the Israeli funders. Israel Science Foundation (funder) and Binational Agricultural Research Development (BARD)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0"/>
          <p:cNvSpPr txBox="1"/>
          <p:nvPr>
            <p:ph type="title"/>
          </p:nvPr>
        </p:nvSpPr>
        <p:spPr>
          <a:xfrm>
            <a:off x="274320" y="25167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Israel:</a:t>
            </a:r>
            <a:r>
              <a:rPr lang="en">
                <a:solidFill>
                  <a:schemeClr val="accent2"/>
                </a:solidFill>
              </a:rPr>
              <a:t> Driving Local Integration and Research Visibility</a:t>
            </a:r>
            <a:endParaRPr/>
          </a:p>
        </p:txBody>
      </p:sp>
      <p:sp>
        <p:nvSpPr>
          <p:cNvPr id="320" name="Google Shape;320;p60"/>
          <p:cNvSpPr txBox="1"/>
          <p:nvPr>
            <p:ph idx="1" type="body"/>
          </p:nvPr>
        </p:nvSpPr>
        <p:spPr>
          <a:xfrm>
            <a:off x="274324" y="937875"/>
            <a:ext cx="6999000" cy="34155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lang="en" sz="1700">
                <a:solidFill>
                  <a:srgbClr val="000000"/>
                </a:solidFill>
                <a:latin typeface="Open Sans Light"/>
                <a:ea typeface="Open Sans Light"/>
                <a:cs typeface="Open Sans Light"/>
                <a:sym typeface="Open Sans Light"/>
              </a:rPr>
              <a:t>🎯</a:t>
            </a:r>
            <a:r>
              <a:rPr lang="en" sz="1700">
                <a:solidFill>
                  <a:schemeClr val="accent2"/>
                </a:solidFill>
                <a:latin typeface="Open Sans Medium"/>
                <a:ea typeface="Open Sans Medium"/>
                <a:cs typeface="Open Sans Medium"/>
                <a:sym typeface="Open Sans Medium"/>
              </a:rPr>
              <a:t> Strategic Goals</a:t>
            </a:r>
            <a:endParaRPr sz="1700">
              <a:solidFill>
                <a:schemeClr val="accent2"/>
              </a:solidFill>
              <a:latin typeface="Open Sans Medium"/>
              <a:ea typeface="Open Sans Medium"/>
              <a:cs typeface="Open Sans Medium"/>
              <a:sym typeface="Open Sans Medium"/>
            </a:endParaRPr>
          </a:p>
          <a:p>
            <a:pPr indent="-323850" lvl="0" marL="457200" rtl="0" algn="l">
              <a:spcBef>
                <a:spcPts val="1200"/>
              </a:spcBef>
              <a:spcAft>
                <a:spcPts val="0"/>
              </a:spcAft>
              <a:buClr>
                <a:schemeClr val="accent2"/>
              </a:buClr>
              <a:buSzPts val="1500"/>
              <a:buFont typeface="Open Sans"/>
              <a:buChar char="●"/>
            </a:pPr>
            <a:r>
              <a:rPr lang="en" sz="1500">
                <a:solidFill>
                  <a:schemeClr val="accent2"/>
                </a:solidFill>
              </a:rPr>
              <a:t>Promote ORCID adoption across academia</a:t>
            </a:r>
            <a:endParaRPr sz="1500">
              <a:solidFill>
                <a:schemeClr val="accent2"/>
              </a:solidFill>
            </a:endParaRPr>
          </a:p>
          <a:p>
            <a:pPr indent="-323850" lvl="0" marL="457200" rtl="0" algn="l">
              <a:spcBef>
                <a:spcPts val="0"/>
              </a:spcBef>
              <a:spcAft>
                <a:spcPts val="0"/>
              </a:spcAft>
              <a:buClr>
                <a:schemeClr val="accent2"/>
              </a:buClr>
              <a:buSzPts val="1500"/>
              <a:buFont typeface="Open Sans"/>
              <a:buChar char="●"/>
            </a:pPr>
            <a:r>
              <a:rPr lang="en" sz="1500">
                <a:solidFill>
                  <a:schemeClr val="accent2"/>
                </a:solidFill>
              </a:rPr>
              <a:t>Embed ORCID iDs into national research workflows</a:t>
            </a:r>
            <a:endParaRPr sz="1500">
              <a:solidFill>
                <a:schemeClr val="accent2"/>
              </a:solidFill>
            </a:endParaRPr>
          </a:p>
          <a:p>
            <a:pPr indent="0" lvl="0" marL="0" rtl="0" algn="l">
              <a:spcBef>
                <a:spcPts val="1200"/>
              </a:spcBef>
              <a:spcAft>
                <a:spcPts val="0"/>
              </a:spcAft>
              <a:buNone/>
            </a:pPr>
            <a:r>
              <a:t/>
            </a:r>
            <a:endParaRPr sz="1200">
              <a:solidFill>
                <a:schemeClr val="accent2"/>
              </a:solidFill>
              <a:latin typeface="Open Sans Light"/>
              <a:ea typeface="Open Sans Light"/>
              <a:cs typeface="Open Sans Light"/>
              <a:sym typeface="Open Sans Light"/>
            </a:endParaRPr>
          </a:p>
          <a:p>
            <a:pPr indent="0" lvl="0" marL="0" rtl="0" algn="l">
              <a:spcBef>
                <a:spcPts val="1200"/>
              </a:spcBef>
              <a:spcAft>
                <a:spcPts val="0"/>
              </a:spcAft>
              <a:buNone/>
            </a:pPr>
            <a:r>
              <a:rPr lang="en" sz="1700">
                <a:solidFill>
                  <a:schemeClr val="accent2"/>
                </a:solidFill>
                <a:latin typeface="Open Sans Medium"/>
                <a:ea typeface="Open Sans Medium"/>
                <a:cs typeface="Open Sans Medium"/>
                <a:sym typeface="Open Sans Medium"/>
              </a:rPr>
              <a:t>Impact: </a:t>
            </a:r>
            <a:endParaRPr sz="1700">
              <a:solidFill>
                <a:schemeClr val="accent2"/>
              </a:solidFill>
              <a:latin typeface="Open Sans Medium"/>
              <a:ea typeface="Open Sans Medium"/>
              <a:cs typeface="Open Sans Medium"/>
              <a:sym typeface="Open Sans Medium"/>
            </a:endParaRPr>
          </a:p>
          <a:p>
            <a:pPr indent="-323850" lvl="0" marL="457200" rtl="0" algn="l">
              <a:spcBef>
                <a:spcPts val="1200"/>
              </a:spcBef>
              <a:spcAft>
                <a:spcPts val="0"/>
              </a:spcAft>
              <a:buClr>
                <a:schemeClr val="accent2"/>
              </a:buClr>
              <a:buSzPts val="1500"/>
              <a:buChar char="●"/>
            </a:pPr>
            <a:r>
              <a:rPr lang="en" sz="1500">
                <a:solidFill>
                  <a:schemeClr val="accent2"/>
                </a:solidFill>
              </a:rPr>
              <a:t>All integrations collect authenticated iDs, push affiliation data and keywords</a:t>
            </a:r>
            <a:endParaRPr sz="1500">
              <a:solidFill>
                <a:schemeClr val="accent2"/>
              </a:solidFill>
            </a:endParaRPr>
          </a:p>
          <a:p>
            <a:pPr indent="-323850" lvl="0" marL="457200" rtl="0" algn="l">
              <a:spcBef>
                <a:spcPts val="0"/>
              </a:spcBef>
              <a:spcAft>
                <a:spcPts val="0"/>
              </a:spcAft>
              <a:buClr>
                <a:schemeClr val="accent2"/>
              </a:buClr>
              <a:buSzPts val="1500"/>
              <a:buChar char="●"/>
            </a:pPr>
            <a:r>
              <a:rPr lang="en" sz="1500">
                <a:solidFill>
                  <a:schemeClr val="accent2"/>
                </a:solidFill>
              </a:rPr>
              <a:t>🏆 Winner of ORCID Excellence Award for integration leadership</a:t>
            </a:r>
            <a:endParaRPr sz="1500">
              <a:solidFill>
                <a:schemeClr val="accent2"/>
              </a:solidFill>
            </a:endParaRPr>
          </a:p>
          <a:p>
            <a:pPr indent="0" lvl="0" marL="0" rtl="0" algn="l">
              <a:spcBef>
                <a:spcPts val="12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61"/>
          <p:cNvSpPr txBox="1"/>
          <p:nvPr>
            <p:ph type="title"/>
          </p:nvPr>
        </p:nvSpPr>
        <p:spPr>
          <a:xfrm>
            <a:off x="323995" y="74745"/>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Denmark: Over a Decade Advancing Research Integration and Trust </a:t>
            </a:r>
            <a:endParaRPr/>
          </a:p>
        </p:txBody>
      </p:sp>
      <p:sp>
        <p:nvSpPr>
          <p:cNvPr id="326" name="Google Shape;326;p61"/>
          <p:cNvSpPr txBox="1"/>
          <p:nvPr>
            <p:ph idx="1" type="body"/>
          </p:nvPr>
        </p:nvSpPr>
        <p:spPr>
          <a:xfrm>
            <a:off x="274320" y="1005840"/>
            <a:ext cx="8401800" cy="34155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lang="en" sz="1600">
                <a:solidFill>
                  <a:schemeClr val="accent2"/>
                </a:solidFill>
              </a:rPr>
              <a:t>Established in 2014. </a:t>
            </a:r>
            <a:endParaRPr sz="1600">
              <a:solidFill>
                <a:schemeClr val="accent2"/>
              </a:solidFill>
            </a:endParaRPr>
          </a:p>
          <a:p>
            <a:pPr indent="0" lvl="0" marL="0" rtl="0" algn="l">
              <a:spcBef>
                <a:spcPts val="1400"/>
              </a:spcBef>
              <a:spcAft>
                <a:spcPts val="0"/>
              </a:spcAft>
              <a:buNone/>
            </a:pPr>
            <a:r>
              <a:rPr lang="en" sz="1600">
                <a:solidFill>
                  <a:schemeClr val="accent2"/>
                </a:solidFill>
              </a:rPr>
              <a:t>🏛️ Lead Organization</a:t>
            </a:r>
            <a:endParaRPr sz="1600">
              <a:solidFill>
                <a:schemeClr val="accent2"/>
              </a:solidFill>
            </a:endParaRPr>
          </a:p>
          <a:p>
            <a:pPr indent="0" lvl="0" marL="0" rtl="0" algn="l">
              <a:spcBef>
                <a:spcPts val="1200"/>
              </a:spcBef>
              <a:spcAft>
                <a:spcPts val="0"/>
              </a:spcAft>
              <a:buNone/>
            </a:pPr>
            <a:r>
              <a:rPr lang="en">
                <a:solidFill>
                  <a:schemeClr val="accent2"/>
                </a:solidFill>
              </a:rPr>
              <a:t>Aalborg University (Library) coordinates technical support, strategic outreach and PIDs projects in their research community. </a:t>
            </a:r>
            <a:endParaRPr>
              <a:solidFill>
                <a:schemeClr val="accent2"/>
              </a:solidFill>
            </a:endParaRPr>
          </a:p>
          <a:p>
            <a:pPr indent="0" lvl="0" marL="0" rtl="0" algn="l">
              <a:spcBef>
                <a:spcPts val="1400"/>
              </a:spcBef>
              <a:spcAft>
                <a:spcPts val="0"/>
              </a:spcAft>
              <a:buNone/>
            </a:pPr>
            <a:r>
              <a:rPr lang="en" sz="1600">
                <a:solidFill>
                  <a:schemeClr val="accent2"/>
                </a:solidFill>
              </a:rPr>
              <a:t>🧩 Membership Overview</a:t>
            </a:r>
            <a:endParaRPr sz="1100">
              <a:solidFill>
                <a:srgbClr val="000000"/>
              </a:solidFill>
            </a:endParaRPr>
          </a:p>
          <a:p>
            <a:pPr indent="-317500" lvl="0" marL="457200" rtl="0" algn="l">
              <a:spcBef>
                <a:spcPts val="1200"/>
              </a:spcBef>
              <a:spcAft>
                <a:spcPts val="0"/>
              </a:spcAft>
              <a:buClr>
                <a:srgbClr val="000000"/>
              </a:buClr>
              <a:buSzPts val="1400"/>
              <a:buFont typeface="Open Sans"/>
              <a:buChar char="●"/>
            </a:pPr>
            <a:r>
              <a:rPr lang="en">
                <a:solidFill>
                  <a:srgbClr val="000000"/>
                </a:solidFill>
              </a:rPr>
              <a:t>Members: 11 institutions</a:t>
            </a:r>
            <a:endParaRPr>
              <a:solidFill>
                <a:srgbClr val="000000"/>
              </a:solidFill>
            </a:endParaRPr>
          </a:p>
          <a:p>
            <a:pPr indent="-317500" lvl="1" marL="914400" rtl="0" algn="l">
              <a:spcBef>
                <a:spcPts val="0"/>
              </a:spcBef>
              <a:spcAft>
                <a:spcPts val="0"/>
              </a:spcAft>
              <a:buClr>
                <a:srgbClr val="000000"/>
              </a:buClr>
              <a:buSzPts val="1400"/>
              <a:buFont typeface="Open Sans"/>
              <a:buChar char="○"/>
            </a:pPr>
            <a:r>
              <a:rPr lang="en">
                <a:solidFill>
                  <a:srgbClr val="000000"/>
                </a:solidFill>
              </a:rPr>
              <a:t>Universities, hospitals, research centers, and design schools</a:t>
            </a:r>
            <a:endParaRPr>
              <a:solidFill>
                <a:srgbClr val="000000"/>
              </a:solidFill>
            </a:endParaRPr>
          </a:p>
          <a:p>
            <a:pPr indent="-317500" lvl="0" marL="457200" rtl="0" algn="l">
              <a:spcBef>
                <a:spcPts val="0"/>
              </a:spcBef>
              <a:spcAft>
                <a:spcPts val="0"/>
              </a:spcAft>
              <a:buClr>
                <a:srgbClr val="000000"/>
              </a:buClr>
              <a:buSzPts val="1400"/>
              <a:buFont typeface="Open Sans"/>
              <a:buChar char="●"/>
            </a:pPr>
            <a:r>
              <a:rPr lang="en">
                <a:solidFill>
                  <a:srgbClr val="000000"/>
                </a:solidFill>
              </a:rPr>
              <a:t>Shared Infrastructure: All members use Pure (CRIS) for seamless ORCID integration</a:t>
            </a:r>
            <a:endParaRPr>
              <a:solidFill>
                <a:srgbClr val="000000"/>
              </a:solidFill>
            </a:endParaRPr>
          </a:p>
          <a:p>
            <a:pPr indent="-317500" lvl="0" marL="457200" rtl="0" algn="l">
              <a:spcBef>
                <a:spcPts val="0"/>
              </a:spcBef>
              <a:spcAft>
                <a:spcPts val="0"/>
              </a:spcAft>
              <a:buClr>
                <a:srgbClr val="000000"/>
              </a:buClr>
              <a:buSzPts val="1400"/>
              <a:buFont typeface="Open Sans"/>
              <a:buChar char="●"/>
            </a:pPr>
            <a:r>
              <a:rPr lang="en">
                <a:solidFill>
                  <a:srgbClr val="000000"/>
                </a:solidFill>
              </a:rPr>
              <a:t>Hosts annual consortium meetings to drive collaboration and advocacy</a:t>
            </a:r>
            <a:endParaRPr>
              <a:solidFill>
                <a:srgbClr val="000000"/>
              </a:solidFill>
            </a:endParaRPr>
          </a:p>
          <a:p>
            <a:pPr indent="-317500" lvl="0" marL="457200" rtl="0" algn="l">
              <a:spcBef>
                <a:spcPts val="0"/>
              </a:spcBef>
              <a:spcAft>
                <a:spcPts val="0"/>
              </a:spcAft>
              <a:buClr>
                <a:srgbClr val="000000"/>
              </a:buClr>
              <a:buSzPts val="1400"/>
              <a:buFont typeface="Open Sans"/>
              <a:buChar char="●"/>
            </a:pPr>
            <a:r>
              <a:rPr lang="en">
                <a:solidFill>
                  <a:schemeClr val="accent2"/>
                </a:solidFill>
              </a:rPr>
              <a:t>Contributes huge amounts of trust markers to ORCID registry</a:t>
            </a:r>
            <a:endParaRPr>
              <a:solidFill>
                <a:schemeClr val="accent2"/>
              </a:solidFill>
            </a:endParaRPr>
          </a:p>
          <a:p>
            <a:pPr indent="0" lvl="0" marL="457200" rtl="0" algn="l">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2"/>
          <p:cNvSpPr txBox="1"/>
          <p:nvPr>
            <p:ph type="title"/>
          </p:nvPr>
        </p:nvSpPr>
        <p:spPr>
          <a:xfrm>
            <a:off x="274325" y="114224"/>
            <a:ext cx="87642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Denmark: Over a Decade Advancing Research Integration and Trust </a:t>
            </a:r>
            <a:endParaRPr/>
          </a:p>
        </p:txBody>
      </p:sp>
      <p:sp>
        <p:nvSpPr>
          <p:cNvPr id="332" name="Google Shape;332;p62"/>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3" name="Google Shape;333;p62"/>
          <p:cNvSpPr txBox="1"/>
          <p:nvPr>
            <p:ph idx="1" type="body"/>
          </p:nvPr>
        </p:nvSpPr>
        <p:spPr>
          <a:xfrm>
            <a:off x="274325" y="1815875"/>
            <a:ext cx="2339400" cy="252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1.5</a:t>
            </a:r>
            <a:r>
              <a:rPr b="1" lang="en" sz="2400"/>
              <a:t> million</a:t>
            </a:r>
            <a:br>
              <a:rPr lang="en"/>
            </a:br>
            <a:r>
              <a:rPr lang="en"/>
              <a:t>Trust makers </a:t>
            </a:r>
            <a:r>
              <a:rPr i="1" lang="en"/>
              <a:t>added by</a:t>
            </a:r>
            <a:br>
              <a:rPr lang="en"/>
            </a:br>
            <a:r>
              <a:rPr b="1" lang="en" sz="2400"/>
              <a:t>20</a:t>
            </a:r>
            <a:endParaRPr b="1" sz="2400"/>
          </a:p>
          <a:p>
            <a:pPr indent="0" lvl="0" marL="0" rtl="0" algn="ctr">
              <a:spcBef>
                <a:spcPts val="1000"/>
              </a:spcBef>
              <a:spcAft>
                <a:spcPts val="0"/>
              </a:spcAft>
              <a:buNone/>
            </a:pPr>
            <a:r>
              <a:rPr lang="en"/>
              <a:t>ORCID integrated systems for </a:t>
            </a:r>
            <a:endParaRPr/>
          </a:p>
          <a:p>
            <a:pPr indent="0" lvl="0" marL="0" rtl="0" algn="ctr">
              <a:spcBef>
                <a:spcPts val="1000"/>
              </a:spcBef>
              <a:spcAft>
                <a:spcPts val="0"/>
              </a:spcAft>
              <a:buNone/>
            </a:pPr>
            <a:r>
              <a:rPr b="1" lang="en" sz="2400"/>
              <a:t>27.27K</a:t>
            </a:r>
            <a:endParaRPr b="1" sz="2400"/>
          </a:p>
          <a:p>
            <a:pPr indent="0" lvl="0" marL="0" rtl="0" algn="ctr">
              <a:spcBef>
                <a:spcPts val="1000"/>
              </a:spcBef>
              <a:spcAft>
                <a:spcPts val="0"/>
              </a:spcAft>
              <a:buNone/>
            </a:pPr>
            <a:r>
              <a:rPr lang="en">
                <a:solidFill>
                  <a:schemeClr val="accent2"/>
                </a:solidFill>
              </a:rPr>
              <a:t>researchers</a:t>
            </a:r>
            <a:endParaRPr b="1" sz="2400"/>
          </a:p>
          <a:p>
            <a:pPr indent="0" lvl="0" marL="0" rtl="0" algn="l">
              <a:spcBef>
                <a:spcPts val="1000"/>
              </a:spcBef>
              <a:spcAft>
                <a:spcPts val="1000"/>
              </a:spcAft>
              <a:buNone/>
            </a:pPr>
            <a:r>
              <a:t/>
            </a:r>
            <a:endParaRPr b="1" sz="2400"/>
          </a:p>
        </p:txBody>
      </p:sp>
      <p:sp>
        <p:nvSpPr>
          <p:cNvPr id="334" name="Google Shape;334;p62"/>
          <p:cNvSpPr txBox="1"/>
          <p:nvPr>
            <p:ph idx="1" type="body"/>
          </p:nvPr>
        </p:nvSpPr>
        <p:spPr>
          <a:xfrm>
            <a:off x="3354175" y="1659300"/>
            <a:ext cx="2339400" cy="264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br>
              <a:rPr lang="en"/>
            </a:br>
            <a:r>
              <a:rPr b="1" lang="en" sz="2400"/>
              <a:t>1.20</a:t>
            </a:r>
            <a:r>
              <a:rPr b="1" lang="en" sz="2400"/>
              <a:t> million</a:t>
            </a:r>
            <a:br>
              <a:rPr lang="en" sz="2600">
                <a:latin typeface="Open Sans ExtraBold"/>
                <a:ea typeface="Open Sans ExtraBold"/>
                <a:cs typeface="Open Sans ExtraBold"/>
                <a:sym typeface="Open Sans ExtraBold"/>
              </a:rPr>
            </a:br>
            <a:r>
              <a:rPr lang="en"/>
              <a:t>Works added</a:t>
            </a:r>
            <a:endParaRPr/>
          </a:p>
          <a:p>
            <a:pPr indent="0" lvl="0" marL="0" rtl="0" algn="ctr">
              <a:spcBef>
                <a:spcPts val="1000"/>
              </a:spcBef>
              <a:spcAft>
                <a:spcPts val="0"/>
              </a:spcAft>
              <a:buNone/>
            </a:pPr>
            <a:r>
              <a:t/>
            </a:r>
            <a:endParaRPr/>
          </a:p>
          <a:p>
            <a:pPr indent="0" lvl="0" marL="0" rtl="0" algn="ctr">
              <a:spcBef>
                <a:spcPts val="1000"/>
              </a:spcBef>
              <a:spcAft>
                <a:spcPts val="1000"/>
              </a:spcAft>
              <a:buNone/>
            </a:pPr>
            <a:r>
              <a:t/>
            </a:r>
            <a:endParaRPr/>
          </a:p>
        </p:txBody>
      </p:sp>
      <p:sp>
        <p:nvSpPr>
          <p:cNvPr id="335" name="Google Shape;335;p62"/>
          <p:cNvSpPr txBox="1"/>
          <p:nvPr>
            <p:ph idx="1" type="body"/>
          </p:nvPr>
        </p:nvSpPr>
        <p:spPr>
          <a:xfrm>
            <a:off x="6434025" y="1815875"/>
            <a:ext cx="2339400" cy="2565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t>28.92K</a:t>
            </a:r>
            <a:endParaRPr b="1" sz="2400"/>
          </a:p>
          <a:p>
            <a:pPr indent="0" lvl="0" marL="0" rtl="0" algn="ctr">
              <a:lnSpc>
                <a:spcPct val="115000"/>
              </a:lnSpc>
              <a:spcBef>
                <a:spcPts val="1000"/>
              </a:spcBef>
              <a:spcAft>
                <a:spcPts val="0"/>
              </a:spcAft>
              <a:buNone/>
            </a:pPr>
            <a:r>
              <a:rPr lang="en"/>
              <a:t>Affiliations</a:t>
            </a:r>
            <a:r>
              <a:rPr lang="en"/>
              <a:t> added</a:t>
            </a:r>
            <a:endParaRPr/>
          </a:p>
          <a:p>
            <a:pPr indent="0" lvl="0" marL="0" rtl="0" algn="ctr">
              <a:spcBef>
                <a:spcPts val="1000"/>
              </a:spcBef>
              <a:spcAft>
                <a:spcPts val="1000"/>
              </a:spcAft>
              <a:buNone/>
            </a:pPr>
            <a:r>
              <a:t/>
            </a:r>
            <a:endParaRPr/>
          </a:p>
        </p:txBody>
      </p:sp>
      <p:cxnSp>
        <p:nvCxnSpPr>
          <p:cNvPr id="336" name="Google Shape;336;p62"/>
          <p:cNvCxnSpPr/>
          <p:nvPr/>
        </p:nvCxnSpPr>
        <p:spPr>
          <a:xfrm>
            <a:off x="2983950" y="951750"/>
            <a:ext cx="0" cy="3429000"/>
          </a:xfrm>
          <a:prstGeom prst="straightConnector1">
            <a:avLst/>
          </a:prstGeom>
          <a:noFill/>
          <a:ln cap="flat" cmpd="sng" w="19050">
            <a:solidFill>
              <a:schemeClr val="lt2"/>
            </a:solidFill>
            <a:prstDash val="solid"/>
            <a:round/>
            <a:headEnd len="med" w="med" type="none"/>
            <a:tailEnd len="med" w="med" type="none"/>
          </a:ln>
        </p:spPr>
      </p:cxnSp>
      <p:cxnSp>
        <p:nvCxnSpPr>
          <p:cNvPr id="337" name="Google Shape;337;p62"/>
          <p:cNvCxnSpPr/>
          <p:nvPr/>
        </p:nvCxnSpPr>
        <p:spPr>
          <a:xfrm>
            <a:off x="6063800" y="951750"/>
            <a:ext cx="0" cy="3429000"/>
          </a:xfrm>
          <a:prstGeom prst="straightConnector1">
            <a:avLst/>
          </a:prstGeom>
          <a:noFill/>
          <a:ln cap="flat" cmpd="sng" w="19050">
            <a:solidFill>
              <a:schemeClr val="lt2"/>
            </a:solidFill>
            <a:prstDash val="solid"/>
            <a:round/>
            <a:headEnd len="med" w="med" type="none"/>
            <a:tailEnd len="med" w="med" type="none"/>
          </a:ln>
        </p:spPr>
      </p:cxnSp>
      <p:pic>
        <p:nvPicPr>
          <p:cNvPr id="338" name="Google Shape;338;p62"/>
          <p:cNvPicPr preferRelativeResize="0"/>
          <p:nvPr/>
        </p:nvPicPr>
        <p:blipFill>
          <a:blip r:embed="rId3">
            <a:alphaModFix/>
          </a:blip>
          <a:stretch>
            <a:fillRect/>
          </a:stretch>
        </p:blipFill>
        <p:spPr>
          <a:xfrm>
            <a:off x="746739" y="1044573"/>
            <a:ext cx="614750" cy="614725"/>
          </a:xfrm>
          <a:prstGeom prst="rect">
            <a:avLst/>
          </a:prstGeom>
          <a:noFill/>
          <a:ln>
            <a:noFill/>
          </a:ln>
        </p:spPr>
      </p:pic>
      <p:pic>
        <p:nvPicPr>
          <p:cNvPr id="339" name="Google Shape;339;p62" title="more-time.png"/>
          <p:cNvPicPr preferRelativeResize="0"/>
          <p:nvPr/>
        </p:nvPicPr>
        <p:blipFill>
          <a:blip r:embed="rId4">
            <a:alphaModFix amt="20000"/>
          </a:blip>
          <a:stretch>
            <a:fillRect/>
          </a:stretch>
        </p:blipFill>
        <p:spPr>
          <a:xfrm>
            <a:off x="1422912" y="999525"/>
            <a:ext cx="718400" cy="718375"/>
          </a:xfrm>
          <a:prstGeom prst="rect">
            <a:avLst/>
          </a:prstGeom>
          <a:noFill/>
          <a:ln>
            <a:noFill/>
          </a:ln>
        </p:spPr>
      </p:pic>
      <p:grpSp>
        <p:nvGrpSpPr>
          <p:cNvPr id="340" name="Google Shape;340;p62"/>
          <p:cNvGrpSpPr/>
          <p:nvPr/>
        </p:nvGrpSpPr>
        <p:grpSpPr>
          <a:xfrm>
            <a:off x="3874714" y="999525"/>
            <a:ext cx="1394573" cy="718375"/>
            <a:chOff x="859339" y="999525"/>
            <a:chExt cx="1394573" cy="718375"/>
          </a:xfrm>
        </p:grpSpPr>
        <p:pic>
          <p:nvPicPr>
            <p:cNvPr id="341" name="Google Shape;341;p62"/>
            <p:cNvPicPr preferRelativeResize="0"/>
            <p:nvPr/>
          </p:nvPicPr>
          <p:blipFill>
            <a:blip r:embed="rId3">
              <a:alphaModFix/>
            </a:blip>
            <a:stretch>
              <a:fillRect/>
            </a:stretch>
          </p:blipFill>
          <p:spPr>
            <a:xfrm>
              <a:off x="859339" y="1044573"/>
              <a:ext cx="614750" cy="614725"/>
            </a:xfrm>
            <a:prstGeom prst="rect">
              <a:avLst/>
            </a:prstGeom>
            <a:noFill/>
            <a:ln>
              <a:noFill/>
            </a:ln>
          </p:spPr>
        </p:pic>
        <p:pic>
          <p:nvPicPr>
            <p:cNvPr id="342" name="Google Shape;342;p62" title="more-time.png"/>
            <p:cNvPicPr preferRelativeResize="0"/>
            <p:nvPr/>
          </p:nvPicPr>
          <p:blipFill>
            <a:blip r:embed="rId4">
              <a:alphaModFix amt="20000"/>
            </a:blip>
            <a:stretch>
              <a:fillRect/>
            </a:stretch>
          </p:blipFill>
          <p:spPr>
            <a:xfrm>
              <a:off x="1535512" y="999525"/>
              <a:ext cx="718400" cy="718375"/>
            </a:xfrm>
            <a:prstGeom prst="rect">
              <a:avLst/>
            </a:prstGeom>
            <a:noFill/>
            <a:ln>
              <a:noFill/>
            </a:ln>
          </p:spPr>
        </p:pic>
      </p:grpSp>
      <p:grpSp>
        <p:nvGrpSpPr>
          <p:cNvPr id="343" name="Google Shape;343;p62"/>
          <p:cNvGrpSpPr/>
          <p:nvPr/>
        </p:nvGrpSpPr>
        <p:grpSpPr>
          <a:xfrm>
            <a:off x="6906439" y="999525"/>
            <a:ext cx="1394573" cy="718375"/>
            <a:chOff x="859339" y="999525"/>
            <a:chExt cx="1394573" cy="718375"/>
          </a:xfrm>
        </p:grpSpPr>
        <p:pic>
          <p:nvPicPr>
            <p:cNvPr id="344" name="Google Shape;344;p62"/>
            <p:cNvPicPr preferRelativeResize="0"/>
            <p:nvPr/>
          </p:nvPicPr>
          <p:blipFill>
            <a:blip r:embed="rId3">
              <a:alphaModFix/>
            </a:blip>
            <a:stretch>
              <a:fillRect/>
            </a:stretch>
          </p:blipFill>
          <p:spPr>
            <a:xfrm>
              <a:off x="859339" y="1044573"/>
              <a:ext cx="614750" cy="614725"/>
            </a:xfrm>
            <a:prstGeom prst="rect">
              <a:avLst/>
            </a:prstGeom>
            <a:noFill/>
            <a:ln>
              <a:noFill/>
            </a:ln>
          </p:spPr>
        </p:pic>
        <p:pic>
          <p:nvPicPr>
            <p:cNvPr id="345" name="Google Shape;345;p62" title="more-time.png"/>
            <p:cNvPicPr preferRelativeResize="0"/>
            <p:nvPr/>
          </p:nvPicPr>
          <p:blipFill>
            <a:blip r:embed="rId4">
              <a:alphaModFix amt="20000"/>
            </a:blip>
            <a:stretch>
              <a:fillRect/>
            </a:stretch>
          </p:blipFill>
          <p:spPr>
            <a:xfrm>
              <a:off x="1535512" y="999525"/>
              <a:ext cx="718400" cy="718375"/>
            </a:xfrm>
            <a:prstGeom prst="rect">
              <a:avLst/>
            </a:prstGeom>
            <a:noFill/>
            <a:ln>
              <a:noFill/>
            </a:ln>
          </p:spPr>
        </p:pic>
      </p:grpSp>
      <p:pic>
        <p:nvPicPr>
          <p:cNvPr id="346" name="Google Shape;346;p62"/>
          <p:cNvPicPr preferRelativeResize="0"/>
          <p:nvPr/>
        </p:nvPicPr>
        <p:blipFill>
          <a:blip r:embed="rId5">
            <a:alphaModFix/>
          </a:blip>
          <a:stretch>
            <a:fillRect/>
          </a:stretch>
        </p:blipFill>
        <p:spPr>
          <a:xfrm>
            <a:off x="3354175" y="2700925"/>
            <a:ext cx="2339399" cy="1737982"/>
          </a:xfrm>
          <a:prstGeom prst="rect">
            <a:avLst/>
          </a:prstGeom>
          <a:noFill/>
          <a:ln>
            <a:noFill/>
          </a:ln>
        </p:spPr>
      </p:pic>
      <p:pic>
        <p:nvPicPr>
          <p:cNvPr id="347" name="Google Shape;347;p62"/>
          <p:cNvPicPr preferRelativeResize="0"/>
          <p:nvPr/>
        </p:nvPicPr>
        <p:blipFill>
          <a:blip r:embed="rId6">
            <a:alphaModFix/>
          </a:blip>
          <a:stretch>
            <a:fillRect/>
          </a:stretch>
        </p:blipFill>
        <p:spPr>
          <a:xfrm>
            <a:off x="6128051" y="3495137"/>
            <a:ext cx="2951352" cy="5216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3"/>
          <p:cNvSpPr txBox="1"/>
          <p:nvPr>
            <p:ph type="title"/>
          </p:nvPr>
        </p:nvSpPr>
        <p:spPr>
          <a:xfrm>
            <a:off x="244400" y="1376975"/>
            <a:ext cx="8649300" cy="16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I</a:t>
            </a:r>
            <a:r>
              <a:rPr lang="en" sz="4800"/>
              <a:t>mpact is measured by strategy, collaboration, and commitment (not by size!) </a:t>
            </a:r>
            <a:endParaRPr sz="4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4"/>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work together</a:t>
            </a:r>
            <a:endParaRPr/>
          </a:p>
        </p:txBody>
      </p:sp>
      <p:sp>
        <p:nvSpPr>
          <p:cNvPr id="358" name="Google Shape;358;p64"/>
          <p:cNvSpPr txBox="1"/>
          <p:nvPr>
            <p:ph idx="1" type="body"/>
          </p:nvPr>
        </p:nvSpPr>
        <p:spPr>
          <a:xfrm>
            <a:off x="274327" y="790025"/>
            <a:ext cx="8440200" cy="33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Strategic Actions for the Research Community in Taiwan: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b="1" sz="1800"/>
          </a:p>
          <a:p>
            <a:pPr indent="0" lvl="0" marL="0" rtl="0" algn="l">
              <a:spcBef>
                <a:spcPts val="1000"/>
              </a:spcBef>
              <a:spcAft>
                <a:spcPts val="1000"/>
              </a:spcAft>
              <a:buNone/>
            </a:pPr>
            <a:r>
              <a:t/>
            </a:r>
            <a:endParaRPr b="1"/>
          </a:p>
        </p:txBody>
      </p:sp>
      <p:pic>
        <p:nvPicPr>
          <p:cNvPr id="359" name="Google Shape;359;p64"/>
          <p:cNvPicPr preferRelativeResize="0"/>
          <p:nvPr/>
        </p:nvPicPr>
        <p:blipFill>
          <a:blip r:embed="rId3">
            <a:alphaModFix/>
          </a:blip>
          <a:stretch>
            <a:fillRect/>
          </a:stretch>
        </p:blipFill>
        <p:spPr>
          <a:xfrm>
            <a:off x="1001300" y="1320150"/>
            <a:ext cx="6756127" cy="3262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7"/>
          <p:cNvSpPr txBox="1"/>
          <p:nvPr>
            <p:ph type="title"/>
          </p:nvPr>
        </p:nvSpPr>
        <p:spPr>
          <a:xfrm>
            <a:off x="274320" y="242845"/>
            <a:ext cx="8706000" cy="51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3449"/>
              </a:buClr>
              <a:buSzPts val="2400"/>
              <a:buFont typeface="Open Sans"/>
              <a:buNone/>
            </a:pPr>
            <a:r>
              <a:rPr lang="en"/>
              <a:t>Outline</a:t>
            </a:r>
            <a:endParaRPr/>
          </a:p>
        </p:txBody>
      </p:sp>
      <p:sp>
        <p:nvSpPr>
          <p:cNvPr id="198" name="Google Shape;198;p47"/>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003449"/>
              </a:buClr>
              <a:buSzPts val="1500"/>
              <a:buFont typeface="Open Sans"/>
              <a:buChar char="●"/>
            </a:pPr>
            <a:r>
              <a:rPr lang="en" sz="2500"/>
              <a:t>The diversity of ORCID Consortia</a:t>
            </a:r>
            <a:endParaRPr sz="2500"/>
          </a:p>
          <a:p>
            <a:pPr indent="-323850" lvl="0" marL="457200" rtl="0" algn="l">
              <a:lnSpc>
                <a:spcPct val="115000"/>
              </a:lnSpc>
              <a:spcBef>
                <a:spcPts val="0"/>
              </a:spcBef>
              <a:spcAft>
                <a:spcPts val="0"/>
              </a:spcAft>
              <a:buClr>
                <a:srgbClr val="003449"/>
              </a:buClr>
              <a:buSzPts val="1500"/>
              <a:buFont typeface="Open Sans"/>
              <a:buChar char="●"/>
            </a:pPr>
            <a:r>
              <a:rPr lang="en" sz="2500"/>
              <a:t>ORCID in Taiwan</a:t>
            </a:r>
            <a:endParaRPr sz="2500"/>
          </a:p>
          <a:p>
            <a:pPr indent="-323850" lvl="0" marL="457200" rtl="0" algn="l">
              <a:lnSpc>
                <a:spcPct val="115000"/>
              </a:lnSpc>
              <a:spcBef>
                <a:spcPts val="0"/>
              </a:spcBef>
              <a:spcAft>
                <a:spcPts val="0"/>
              </a:spcAft>
              <a:buClr>
                <a:srgbClr val="003449"/>
              </a:buClr>
              <a:buSzPts val="1500"/>
              <a:buFont typeface="Open Sans"/>
              <a:buChar char="●"/>
            </a:pPr>
            <a:r>
              <a:rPr lang="en" sz="2500"/>
              <a:t>Case studies of smaller consortia </a:t>
            </a:r>
            <a:endParaRPr sz="2500"/>
          </a:p>
          <a:p>
            <a:pPr indent="-323850" lvl="0" marL="457200" rtl="0" algn="l">
              <a:lnSpc>
                <a:spcPct val="115000"/>
              </a:lnSpc>
              <a:spcBef>
                <a:spcPts val="0"/>
              </a:spcBef>
              <a:spcAft>
                <a:spcPts val="0"/>
              </a:spcAft>
              <a:buClr>
                <a:srgbClr val="003449"/>
              </a:buClr>
              <a:buSzPts val="1500"/>
              <a:buFont typeface="Open Sans"/>
              <a:buChar char="●"/>
            </a:pPr>
            <a:r>
              <a:rPr lang="en" sz="2500"/>
              <a:t>Discussion and Feedback</a:t>
            </a:r>
            <a:endParaRPr sz="1500"/>
          </a:p>
        </p:txBody>
      </p:sp>
      <p:sp>
        <p:nvSpPr>
          <p:cNvPr id="199" name="Google Shape;199;p4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5"/>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start, let’s  </a:t>
            </a:r>
            <a:endParaRPr/>
          </a:p>
        </p:txBody>
      </p:sp>
      <p:sp>
        <p:nvSpPr>
          <p:cNvPr id="365" name="Google Shape;365;p65"/>
          <p:cNvSpPr txBox="1"/>
          <p:nvPr>
            <p:ph idx="1" type="body"/>
          </p:nvPr>
        </p:nvSpPr>
        <p:spPr>
          <a:xfrm>
            <a:off x="274320" y="1005840"/>
            <a:ext cx="8401800" cy="3415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Char char="●"/>
            </a:pPr>
            <a:r>
              <a:rPr lang="en" sz="1900">
                <a:solidFill>
                  <a:schemeClr val="dk1"/>
                </a:solidFill>
              </a:rPr>
              <a:t>Identify the first step for us to start collaborations</a:t>
            </a:r>
            <a:endParaRPr sz="1900">
              <a:solidFill>
                <a:schemeClr val="dk1"/>
              </a:solidFill>
            </a:endParaRPr>
          </a:p>
          <a:p>
            <a:pPr indent="-349250" lvl="1" marL="914400" rtl="0" algn="l">
              <a:spcBef>
                <a:spcPts val="0"/>
              </a:spcBef>
              <a:spcAft>
                <a:spcPts val="0"/>
              </a:spcAft>
              <a:buClr>
                <a:schemeClr val="dk1"/>
              </a:buClr>
              <a:buSzPts val="1900"/>
              <a:buChar char="○"/>
            </a:pPr>
            <a:r>
              <a:rPr lang="en" sz="1900">
                <a:solidFill>
                  <a:schemeClr val="accent2"/>
                </a:solidFill>
              </a:rPr>
              <a:t>Set up a regular exchange </a:t>
            </a:r>
            <a:endParaRPr sz="1900">
              <a:solidFill>
                <a:schemeClr val="accent2"/>
              </a:solidFill>
            </a:endParaRPr>
          </a:p>
          <a:p>
            <a:pPr indent="-349250" lvl="1" marL="914400" rtl="0" algn="l">
              <a:spcBef>
                <a:spcPts val="0"/>
              </a:spcBef>
              <a:spcAft>
                <a:spcPts val="0"/>
              </a:spcAft>
              <a:buClr>
                <a:schemeClr val="accent2"/>
              </a:buClr>
              <a:buSzPts val="1900"/>
              <a:buChar char="○"/>
            </a:pPr>
            <a:r>
              <a:rPr lang="en" sz="1900">
                <a:solidFill>
                  <a:schemeClr val="accent2"/>
                </a:solidFill>
              </a:rPr>
              <a:t>Develop the Taiwan strategy </a:t>
            </a:r>
            <a:endParaRPr sz="1900">
              <a:solidFill>
                <a:schemeClr val="accent2"/>
              </a:solidFill>
            </a:endParaRPr>
          </a:p>
          <a:p>
            <a:pPr indent="-349250" lvl="1" marL="914400" rtl="0" algn="l">
              <a:spcBef>
                <a:spcPts val="0"/>
              </a:spcBef>
              <a:spcAft>
                <a:spcPts val="0"/>
              </a:spcAft>
              <a:buClr>
                <a:schemeClr val="dk1"/>
              </a:buClr>
              <a:buSzPts val="1900"/>
              <a:buChar char="○"/>
            </a:pPr>
            <a:r>
              <a:rPr lang="en" sz="1900">
                <a:solidFill>
                  <a:schemeClr val="accent2"/>
                </a:solidFill>
              </a:rPr>
              <a:t>Participate in ORCID’s </a:t>
            </a:r>
            <a:r>
              <a:rPr lang="en" sz="1900" u="sng">
                <a:solidFill>
                  <a:schemeClr val="hlink"/>
                </a:solidFill>
                <a:hlinkClick r:id="rId3"/>
              </a:rPr>
              <a:t>Consortia Interests Group</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t/>
            </a:r>
            <a:endParaRPr sz="1900"/>
          </a:p>
          <a:p>
            <a:pPr indent="0" lvl="0" marL="457200" rtl="0" algn="l">
              <a:spcBef>
                <a:spcPts val="0"/>
              </a:spcBef>
              <a:spcAft>
                <a:spcPts val="0"/>
              </a:spcAft>
              <a:buNone/>
            </a:pPr>
            <a:r>
              <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6"/>
          <p:cNvSpPr txBox="1"/>
          <p:nvPr>
            <p:ph type="title"/>
          </p:nvPr>
        </p:nvSpPr>
        <p:spPr>
          <a:xfrm>
            <a:off x="886514" y="327271"/>
            <a:ext cx="2906400" cy="224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200"/>
              <a:buNone/>
            </a:pPr>
            <a:r>
              <a:rPr lang="en" sz="3200">
                <a:solidFill>
                  <a:srgbClr val="002060"/>
                </a:solidFill>
              </a:rPr>
              <a:t>Thank you! </a:t>
            </a:r>
            <a:endParaRPr sz="5400">
              <a:solidFill>
                <a:srgbClr val="002060"/>
              </a:solidFill>
            </a:endParaRPr>
          </a:p>
          <a:p>
            <a:pPr indent="0" lvl="0" marL="0" rtl="0" algn="l">
              <a:lnSpc>
                <a:spcPct val="100000"/>
              </a:lnSpc>
              <a:spcBef>
                <a:spcPts val="0"/>
              </a:spcBef>
              <a:spcAft>
                <a:spcPts val="0"/>
              </a:spcAft>
              <a:buSzPts val="1200"/>
              <a:buNone/>
            </a:pPr>
            <a:r>
              <a:t/>
            </a:r>
            <a:endParaRPr sz="3200">
              <a:solidFill>
                <a:srgbClr val="FFFFFF"/>
              </a:solidFill>
            </a:endParaRPr>
          </a:p>
        </p:txBody>
      </p:sp>
      <p:sp>
        <p:nvSpPr>
          <p:cNvPr id="371" name="Google Shape;371;p66"/>
          <p:cNvSpPr txBox="1"/>
          <p:nvPr/>
        </p:nvSpPr>
        <p:spPr>
          <a:xfrm>
            <a:off x="4110168" y="1453798"/>
            <a:ext cx="4572000" cy="233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 sz="1800" u="none" cap="none" strike="noStrike">
                <a:solidFill>
                  <a:srgbClr val="002060"/>
                </a:solidFill>
                <a:latin typeface="Open Sans"/>
                <a:ea typeface="Open Sans"/>
                <a:cs typeface="Open Sans"/>
                <a:sym typeface="Open Sans"/>
              </a:rPr>
              <a:t>Find out more at </a:t>
            </a:r>
            <a:r>
              <a:rPr b="0" i="0" lang="en" sz="1800" u="sng" cap="none" strike="noStrike">
                <a:solidFill>
                  <a:srgbClr val="002060"/>
                </a:solidFill>
                <a:latin typeface="Open Sans"/>
                <a:ea typeface="Open Sans"/>
                <a:cs typeface="Open Sans"/>
                <a:sym typeface="Open Sans"/>
              </a:rPr>
              <a:t>https://orcid.org</a:t>
            </a:r>
            <a:endParaRPr/>
          </a:p>
          <a:p>
            <a:pPr indent="0" lvl="0" marL="0" marR="0" rtl="0" algn="l">
              <a:lnSpc>
                <a:spcPct val="100000"/>
              </a:lnSpc>
              <a:spcBef>
                <a:spcPts val="1000"/>
              </a:spcBef>
              <a:spcAft>
                <a:spcPts val="0"/>
              </a:spcAft>
              <a:buClr>
                <a:srgbClr val="000000"/>
              </a:buClr>
              <a:buSzPts val="3000"/>
              <a:buFont typeface="Arial"/>
              <a:buNone/>
            </a:pPr>
            <a:r>
              <a:rPr b="0" i="0" lang="en" sz="1800" u="none" cap="none" strike="noStrike">
                <a:solidFill>
                  <a:srgbClr val="002060"/>
                </a:solidFill>
                <a:latin typeface="Open Sans"/>
                <a:ea typeface="Open Sans"/>
                <a:cs typeface="Open Sans"/>
                <a:sym typeface="Open Sans"/>
              </a:rPr>
              <a:t>Register at </a:t>
            </a:r>
            <a:r>
              <a:rPr b="0" i="0" lang="en" sz="1800" u="sng" cap="none" strike="noStrike">
                <a:solidFill>
                  <a:srgbClr val="002060"/>
                </a:solidFill>
                <a:latin typeface="Open Sans"/>
                <a:ea typeface="Open Sans"/>
                <a:cs typeface="Open Sans"/>
                <a:sym typeface="Open Sans"/>
              </a:rPr>
              <a:t>https://orcid.org/register</a:t>
            </a:r>
            <a:endParaRPr b="0" i="0" sz="1800" u="none" cap="none" strike="noStrike">
              <a:solidFill>
                <a:srgbClr val="002060"/>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3000"/>
              <a:buFont typeface="Arial"/>
              <a:buNone/>
            </a:pPr>
            <a:r>
              <a:rPr b="0" i="0" lang="en" sz="1800" u="none" cap="none" strike="noStrike">
                <a:solidFill>
                  <a:srgbClr val="002060"/>
                </a:solidFill>
                <a:latin typeface="Open Sans"/>
                <a:ea typeface="Open Sans"/>
                <a:cs typeface="Open Sans"/>
                <a:sym typeface="Open Sans"/>
              </a:rPr>
              <a:t>Email  -  e.cheng@orcid.org</a:t>
            </a:r>
            <a:endParaRPr/>
          </a:p>
          <a:p>
            <a:pPr indent="0" lvl="0" marL="0" marR="0" rtl="0" algn="l">
              <a:lnSpc>
                <a:spcPct val="100000"/>
              </a:lnSpc>
              <a:spcBef>
                <a:spcPts val="1000"/>
              </a:spcBef>
              <a:spcAft>
                <a:spcPts val="0"/>
              </a:spcAft>
              <a:buClr>
                <a:srgbClr val="000000"/>
              </a:buClr>
              <a:buSzPts val="3000"/>
              <a:buFont typeface="Arial"/>
              <a:buNone/>
            </a:pPr>
            <a:r>
              <a:rPr b="0" i="0" lang="en" sz="1800" u="none" cap="none" strike="noStrike">
                <a:solidFill>
                  <a:srgbClr val="002060"/>
                </a:solidFill>
                <a:latin typeface="Open Sans"/>
                <a:ea typeface="Open Sans"/>
                <a:cs typeface="Open Sans"/>
                <a:sym typeface="Open Sans"/>
              </a:rPr>
              <a:t>Skype - j493520@hotmail.com</a:t>
            </a:r>
            <a:endParaRPr/>
          </a:p>
          <a:p>
            <a:pPr indent="0" lvl="0" marL="0" marR="0" rtl="0" algn="l">
              <a:lnSpc>
                <a:spcPct val="100000"/>
              </a:lnSpc>
              <a:spcBef>
                <a:spcPts val="1000"/>
              </a:spcBef>
              <a:spcAft>
                <a:spcPts val="0"/>
              </a:spcAft>
              <a:buClr>
                <a:srgbClr val="000000"/>
              </a:buClr>
              <a:buSzPts val="3000"/>
              <a:buFont typeface="Arial"/>
              <a:buNone/>
            </a:pPr>
            <a:r>
              <a:rPr b="0" i="0" lang="en" sz="1800" u="none" cap="none" strike="noStrike">
                <a:solidFill>
                  <a:srgbClr val="002060"/>
                </a:solidFill>
                <a:latin typeface="Open Sans"/>
                <a:ea typeface="Open Sans"/>
                <a:cs typeface="Open Sans"/>
                <a:sym typeface="Open Sans"/>
              </a:rPr>
              <a:t>Twitter @ChihEstelle</a:t>
            </a:r>
            <a:endParaRPr/>
          </a:p>
          <a:p>
            <a:pPr indent="0" lvl="0" marL="0" marR="0" rtl="0" algn="l">
              <a:lnSpc>
                <a:spcPct val="100000"/>
              </a:lnSpc>
              <a:spcBef>
                <a:spcPts val="1000"/>
              </a:spcBef>
              <a:spcAft>
                <a:spcPts val="0"/>
              </a:spcAft>
              <a:buClr>
                <a:srgbClr val="000000"/>
              </a:buClr>
              <a:buSzPts val="3000"/>
              <a:buFont typeface="Arial"/>
              <a:buNone/>
            </a:pPr>
            <a:r>
              <a:t/>
            </a:r>
            <a:endParaRPr b="0" i="0" sz="1400" u="none" cap="none" strike="noStrike">
              <a:solidFill>
                <a:srgbClr val="002060"/>
              </a:solidFill>
              <a:latin typeface="Open Sans"/>
              <a:ea typeface="Open Sans"/>
              <a:cs typeface="Open Sans"/>
              <a:sym typeface="Open Sans"/>
            </a:endParaRPr>
          </a:p>
        </p:txBody>
      </p:sp>
      <p:pic>
        <p:nvPicPr>
          <p:cNvPr id="372" name="Google Shape;372;p66"/>
          <p:cNvPicPr preferRelativeResize="0"/>
          <p:nvPr/>
        </p:nvPicPr>
        <p:blipFill rotWithShape="1">
          <a:blip r:embed="rId3">
            <a:alphaModFix/>
          </a:blip>
          <a:srcRect b="0" l="0" r="0" t="0"/>
          <a:stretch/>
        </p:blipFill>
        <p:spPr>
          <a:xfrm>
            <a:off x="810666" y="947892"/>
            <a:ext cx="2062236" cy="324771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7"/>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links </a:t>
            </a:r>
            <a:endParaRPr/>
          </a:p>
        </p:txBody>
      </p:sp>
      <p:sp>
        <p:nvSpPr>
          <p:cNvPr id="378" name="Google Shape;378;p67"/>
          <p:cNvSpPr txBox="1"/>
          <p:nvPr>
            <p:ph idx="1" type="body"/>
          </p:nvPr>
        </p:nvSpPr>
        <p:spPr>
          <a:xfrm>
            <a:off x="274320" y="1005840"/>
            <a:ext cx="8401800" cy="3415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ORCID membership </a:t>
            </a:r>
            <a:r>
              <a:rPr lang="en" u="sng">
                <a:solidFill>
                  <a:schemeClr val="hlink"/>
                </a:solidFill>
                <a:hlinkClick r:id="rId3"/>
              </a:rPr>
              <a:t>https://info.orcid.org/membership/</a:t>
            </a:r>
            <a:endParaRPr/>
          </a:p>
          <a:p>
            <a:pPr indent="-317500" lvl="0" marL="457200" rtl="0" algn="l">
              <a:spcBef>
                <a:spcPts val="0"/>
              </a:spcBef>
              <a:spcAft>
                <a:spcPts val="0"/>
              </a:spcAft>
              <a:buSzPts val="1400"/>
              <a:buChar char="●"/>
            </a:pPr>
            <a:r>
              <a:rPr lang="en"/>
              <a:t>ORCID Consortia </a:t>
            </a:r>
            <a:endParaRPr/>
          </a:p>
          <a:p>
            <a:pPr indent="-317500" lvl="0" marL="457200" rtl="0" algn="l">
              <a:lnSpc>
                <a:spcPct val="115000"/>
              </a:lnSpc>
              <a:spcBef>
                <a:spcPts val="0"/>
              </a:spcBef>
              <a:spcAft>
                <a:spcPts val="0"/>
              </a:spcAft>
              <a:buSzPts val="1400"/>
              <a:buChar char="●"/>
            </a:pPr>
            <a:r>
              <a:rPr lang="en">
                <a:solidFill>
                  <a:srgbClr val="062D59"/>
                </a:solidFill>
              </a:rPr>
              <a:t>Step-by-step tutorial covering the basics of the API (3-legged-OAuth process, important API Calls) for custom integrations</a:t>
            </a:r>
            <a:r>
              <a:rPr lang="en">
                <a:solidFill>
                  <a:srgbClr val="000000"/>
                </a:solidFill>
              </a:rPr>
              <a:t>:</a:t>
            </a:r>
            <a:r>
              <a:rPr lang="en" u="sng">
                <a:solidFill>
                  <a:schemeClr val="hlink"/>
                </a:solidFill>
                <a:hlinkClick r:id="rId4"/>
              </a:rPr>
              <a:t> https://orcid.github.io/orcid-api-tutorial/</a:t>
            </a:r>
            <a:endParaRPr u="sng">
              <a:solidFill>
                <a:schemeClr val="hlink"/>
              </a:solidFill>
            </a:endParaRPr>
          </a:p>
          <a:p>
            <a:pPr indent="-317500" lvl="0" marL="457200" rtl="0" algn="l">
              <a:spcBef>
                <a:spcPts val="0"/>
              </a:spcBef>
              <a:spcAft>
                <a:spcPts val="0"/>
              </a:spcAft>
              <a:buSzPts val="1400"/>
              <a:buChar char="●"/>
            </a:pPr>
            <a:r>
              <a:rPr lang="en"/>
              <a:t>ORCID member directory  </a:t>
            </a:r>
            <a:r>
              <a:rPr lang="en" u="sng">
                <a:solidFill>
                  <a:schemeClr val="hlink"/>
                </a:solidFill>
                <a:hlinkClick r:id="rId5"/>
              </a:rPr>
              <a:t>https://orcid.org/members</a:t>
            </a:r>
            <a:endParaRPr/>
          </a:p>
          <a:p>
            <a:pPr indent="-317500" lvl="0" marL="457200" rtl="0" algn="l">
              <a:spcBef>
                <a:spcPts val="0"/>
              </a:spcBef>
              <a:spcAft>
                <a:spcPts val="0"/>
              </a:spcAft>
              <a:buSzPts val="1400"/>
              <a:buChar char="●"/>
            </a:pPr>
            <a:r>
              <a:rPr lang="en"/>
              <a:t>ORCID Blog </a:t>
            </a:r>
            <a:r>
              <a:rPr lang="en" u="sng">
                <a:solidFill>
                  <a:schemeClr val="hlink"/>
                </a:solidFill>
                <a:hlinkClick r:id="rId6"/>
              </a:rPr>
              <a:t>https://info.orcid.org/category/blog/</a:t>
            </a:r>
            <a:endParaRPr/>
          </a:p>
          <a:p>
            <a:pPr indent="-317500" lvl="0" marL="457200" rtl="0" algn="l">
              <a:spcBef>
                <a:spcPts val="0"/>
              </a:spcBef>
              <a:spcAft>
                <a:spcPts val="0"/>
              </a:spcAft>
              <a:buSzPts val="1400"/>
              <a:buChar char="●"/>
            </a:pPr>
            <a:r>
              <a:rPr lang="en"/>
              <a:t>ORCID Statistics </a:t>
            </a:r>
            <a:r>
              <a:rPr lang="en" u="sng">
                <a:solidFill>
                  <a:schemeClr val="hlink"/>
                </a:solidFill>
                <a:hlinkClick r:id="rId7"/>
              </a:rPr>
              <a:t>https://info.orcid.org/orcid-statistics/</a:t>
            </a:r>
            <a:endParaRPr/>
          </a:p>
          <a:p>
            <a:pPr indent="-317500" lvl="0" marL="457200" rtl="0" algn="l">
              <a:spcBef>
                <a:spcPts val="0"/>
              </a:spcBef>
              <a:spcAft>
                <a:spcPts val="0"/>
              </a:spcAft>
              <a:buSzPts val="1400"/>
              <a:buChar char="●"/>
            </a:pPr>
            <a:r>
              <a:rPr lang="en"/>
              <a:t>Getting started with your integration </a:t>
            </a:r>
            <a:r>
              <a:rPr lang="en" u="sng">
                <a:solidFill>
                  <a:schemeClr val="hlink"/>
                </a:solidFill>
                <a:hlinkClick r:id="rId8"/>
              </a:rPr>
              <a:t>https://info.orcid.org/documentation/integration-guide/getting-started-with-your-orcid-integration/</a:t>
            </a:r>
            <a:endParaRPr/>
          </a:p>
          <a:p>
            <a:pPr indent="-317500" lvl="0" marL="457200" rtl="0" algn="l">
              <a:spcBef>
                <a:spcPts val="0"/>
              </a:spcBef>
              <a:spcAft>
                <a:spcPts val="0"/>
              </a:spcAft>
              <a:buSzPts val="1400"/>
              <a:buChar char="●"/>
            </a:pPr>
            <a:r>
              <a:rPr lang="en"/>
              <a:t>ORCID workflows </a:t>
            </a:r>
            <a:r>
              <a:rPr lang="en" u="sng">
                <a:solidFill>
                  <a:schemeClr val="hlink"/>
                </a:solidFill>
                <a:hlinkClick r:id="rId9"/>
              </a:rPr>
              <a:t>https://info.orcid.org/documentation/workflows/</a:t>
            </a:r>
            <a:endParaRPr/>
          </a:p>
          <a:p>
            <a:pPr indent="-317500" lvl="0" marL="457200" rtl="0" algn="l">
              <a:spcBef>
                <a:spcPts val="0"/>
              </a:spcBef>
              <a:spcAft>
                <a:spcPts val="0"/>
              </a:spcAft>
              <a:buSzPts val="1400"/>
              <a:buChar char="●"/>
            </a:pPr>
            <a:r>
              <a:rPr lang="en"/>
              <a:t>ORCID member reporting </a:t>
            </a:r>
            <a:r>
              <a:rPr lang="en" u="sng">
                <a:solidFill>
                  <a:schemeClr val="hlink"/>
                </a:solidFill>
                <a:hlinkClick r:id="rId10"/>
              </a:rPr>
              <a:t>https://info.orcid.org/documentation/features/member-reporting</a:t>
            </a:r>
            <a:r>
              <a:rPr lang="en"/>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8"/>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Discussion and Feedback</a:t>
            </a:r>
            <a:endParaRPr/>
          </a:p>
        </p:txBody>
      </p:sp>
      <p:sp>
        <p:nvSpPr>
          <p:cNvPr id="384" name="Google Shape;384;p68"/>
          <p:cNvSpPr txBox="1"/>
          <p:nvPr>
            <p:ph idx="2" type="title"/>
          </p:nvPr>
        </p:nvSpPr>
        <p:spPr>
          <a:xfrm>
            <a:off x="594360" y="4773168"/>
            <a:ext cx="2906400" cy="1848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200"/>
              <a:buNone/>
            </a:pPr>
            <a:r>
              <a:t/>
            </a:r>
            <a:endParaRPr/>
          </a:p>
        </p:txBody>
      </p:sp>
      <p:pic>
        <p:nvPicPr>
          <p:cNvPr id="385" name="Google Shape;385;p68"/>
          <p:cNvPicPr preferRelativeResize="0"/>
          <p:nvPr/>
        </p:nvPicPr>
        <p:blipFill rotWithShape="1">
          <a:blip r:embed="rId3">
            <a:alphaModFix/>
          </a:blip>
          <a:srcRect b="0" l="0" r="0" t="0"/>
          <a:stretch/>
        </p:blipFill>
        <p:spPr>
          <a:xfrm>
            <a:off x="162625" y="937745"/>
            <a:ext cx="3596025" cy="3570853"/>
          </a:xfrm>
          <a:prstGeom prst="rect">
            <a:avLst/>
          </a:prstGeom>
          <a:noFill/>
          <a:ln>
            <a:noFill/>
          </a:ln>
        </p:spPr>
      </p:pic>
      <p:sp>
        <p:nvSpPr>
          <p:cNvPr id="386" name="Google Shape;386;p6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387" name="Google Shape;387;p68"/>
          <p:cNvPicPr preferRelativeResize="0"/>
          <p:nvPr/>
        </p:nvPicPr>
        <p:blipFill rotWithShape="1">
          <a:blip r:embed="rId4">
            <a:alphaModFix/>
          </a:blip>
          <a:srcRect b="0" l="0" r="0" t="0"/>
          <a:stretch/>
        </p:blipFill>
        <p:spPr>
          <a:xfrm>
            <a:off x="5810208" y="1751727"/>
            <a:ext cx="2276856" cy="227685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69"/>
          <p:cNvPicPr preferRelativeResize="0"/>
          <p:nvPr/>
        </p:nvPicPr>
        <p:blipFill>
          <a:blip r:embed="rId3">
            <a:alphaModFix/>
          </a:blip>
          <a:stretch>
            <a:fillRect/>
          </a:stretch>
        </p:blipFill>
        <p:spPr>
          <a:xfrm>
            <a:off x="198575" y="2319685"/>
            <a:ext cx="3639701" cy="2130564"/>
          </a:xfrm>
          <a:prstGeom prst="rect">
            <a:avLst/>
          </a:prstGeom>
          <a:noFill/>
          <a:ln cap="flat" cmpd="sng" w="9525">
            <a:solidFill>
              <a:srgbClr val="7FAA26"/>
            </a:solidFill>
            <a:prstDash val="solid"/>
            <a:round/>
            <a:headEnd len="sm" w="sm" type="none"/>
            <a:tailEnd len="sm" w="sm" type="none"/>
          </a:ln>
        </p:spPr>
      </p:pic>
      <p:sp>
        <p:nvSpPr>
          <p:cNvPr id="393" name="Google Shape;393;p69"/>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We have resources available to members to advocate for ORCID</a:t>
            </a:r>
            <a:endParaRPr sz="2100"/>
          </a:p>
        </p:txBody>
      </p:sp>
      <p:pic>
        <p:nvPicPr>
          <p:cNvPr id="394" name="Google Shape;394;p69"/>
          <p:cNvPicPr preferRelativeResize="0"/>
          <p:nvPr/>
        </p:nvPicPr>
        <p:blipFill>
          <a:blip r:embed="rId4">
            <a:alphaModFix/>
          </a:blip>
          <a:stretch>
            <a:fillRect/>
          </a:stretch>
        </p:blipFill>
        <p:spPr>
          <a:xfrm>
            <a:off x="4008975" y="2659050"/>
            <a:ext cx="3098999" cy="1791201"/>
          </a:xfrm>
          <a:prstGeom prst="rect">
            <a:avLst/>
          </a:prstGeom>
          <a:noFill/>
          <a:ln cap="flat" cmpd="sng" w="9525">
            <a:solidFill>
              <a:srgbClr val="7FAA26"/>
            </a:solidFill>
            <a:prstDash val="solid"/>
            <a:round/>
            <a:headEnd len="sm" w="sm" type="none"/>
            <a:tailEnd len="sm" w="sm" type="none"/>
          </a:ln>
        </p:spPr>
      </p:pic>
      <p:pic>
        <p:nvPicPr>
          <p:cNvPr id="395" name="Google Shape;395;p69"/>
          <p:cNvPicPr preferRelativeResize="0"/>
          <p:nvPr/>
        </p:nvPicPr>
        <p:blipFill>
          <a:blip r:embed="rId5">
            <a:alphaModFix/>
          </a:blip>
          <a:stretch>
            <a:fillRect/>
          </a:stretch>
        </p:blipFill>
        <p:spPr>
          <a:xfrm>
            <a:off x="3838276" y="912399"/>
            <a:ext cx="1004239" cy="1270398"/>
          </a:xfrm>
          <a:prstGeom prst="rect">
            <a:avLst/>
          </a:prstGeom>
          <a:noFill/>
          <a:ln>
            <a:noFill/>
          </a:ln>
        </p:spPr>
      </p:pic>
      <p:pic>
        <p:nvPicPr>
          <p:cNvPr id="396" name="Google Shape;396;p69"/>
          <p:cNvPicPr preferRelativeResize="0"/>
          <p:nvPr/>
        </p:nvPicPr>
        <p:blipFill>
          <a:blip r:embed="rId6">
            <a:alphaModFix/>
          </a:blip>
          <a:stretch>
            <a:fillRect/>
          </a:stretch>
        </p:blipFill>
        <p:spPr>
          <a:xfrm>
            <a:off x="2664363" y="753723"/>
            <a:ext cx="1000112" cy="1270391"/>
          </a:xfrm>
          <a:prstGeom prst="rect">
            <a:avLst/>
          </a:prstGeom>
          <a:noFill/>
          <a:ln>
            <a:noFill/>
          </a:ln>
        </p:spPr>
      </p:pic>
      <p:pic>
        <p:nvPicPr>
          <p:cNvPr id="397" name="Google Shape;397;p69"/>
          <p:cNvPicPr preferRelativeResize="0"/>
          <p:nvPr/>
        </p:nvPicPr>
        <p:blipFill>
          <a:blip r:embed="rId7">
            <a:alphaModFix/>
          </a:blip>
          <a:stretch>
            <a:fillRect/>
          </a:stretch>
        </p:blipFill>
        <p:spPr>
          <a:xfrm>
            <a:off x="1498053" y="912375"/>
            <a:ext cx="992529" cy="1270418"/>
          </a:xfrm>
          <a:prstGeom prst="rect">
            <a:avLst/>
          </a:prstGeom>
          <a:noFill/>
          <a:ln>
            <a:noFill/>
          </a:ln>
        </p:spPr>
      </p:pic>
      <p:pic>
        <p:nvPicPr>
          <p:cNvPr id="398" name="Google Shape;398;p69"/>
          <p:cNvPicPr preferRelativeResize="0"/>
          <p:nvPr/>
        </p:nvPicPr>
        <p:blipFill>
          <a:blip r:embed="rId8">
            <a:alphaModFix/>
          </a:blip>
          <a:stretch>
            <a:fillRect/>
          </a:stretch>
        </p:blipFill>
        <p:spPr>
          <a:xfrm>
            <a:off x="325139" y="753702"/>
            <a:ext cx="999107" cy="1270411"/>
          </a:xfrm>
          <a:prstGeom prst="rect">
            <a:avLst/>
          </a:prstGeom>
          <a:noFill/>
          <a:ln>
            <a:noFill/>
          </a:ln>
        </p:spPr>
      </p:pic>
      <p:sp>
        <p:nvSpPr>
          <p:cNvPr id="399" name="Google Shape;399;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sp>
        <p:nvSpPr>
          <p:cNvPr id="400" name="Google Shape;400;p69"/>
          <p:cNvSpPr txBox="1"/>
          <p:nvPr/>
        </p:nvSpPr>
        <p:spPr>
          <a:xfrm rot="-268778">
            <a:off x="7356086" y="4426786"/>
            <a:ext cx="1417330" cy="634633"/>
          </a:xfrm>
          <a:prstGeom prst="rect">
            <a:avLst/>
          </a:prstGeom>
          <a:solidFill>
            <a:srgbClr val="89588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FAFAFA"/>
                </a:solidFill>
                <a:latin typeface="Open Sans SemiBold"/>
                <a:ea typeface="Open Sans SemiBold"/>
                <a:cs typeface="Open Sans SemiBold"/>
                <a:sym typeface="Open Sans SemiBold"/>
                <a:hlinkClick r:id="rId9">
                  <a:extLst>
                    <a:ext uri="{A12FA001-AC4F-418D-AE19-62706E023703}">
                      <ahyp:hlinkClr val="tx"/>
                    </a:ext>
                  </a:extLst>
                </a:hlinkClick>
              </a:rPr>
              <a:t>ORCID’s Brand Library</a:t>
            </a:r>
            <a:endParaRPr>
              <a:solidFill>
                <a:srgbClr val="FAFAFA"/>
              </a:solidFill>
              <a:latin typeface="Open Sans SemiBold"/>
              <a:ea typeface="Open Sans SemiBold"/>
              <a:cs typeface="Open Sans SemiBold"/>
              <a:sym typeface="Open Sans SemiBold"/>
            </a:endParaRPr>
          </a:p>
        </p:txBody>
      </p:sp>
      <p:pic>
        <p:nvPicPr>
          <p:cNvPr id="401" name="Google Shape;401;p69"/>
          <p:cNvPicPr preferRelativeResize="0"/>
          <p:nvPr/>
        </p:nvPicPr>
        <p:blipFill>
          <a:blip r:embed="rId10">
            <a:alphaModFix/>
          </a:blip>
          <a:stretch>
            <a:fillRect/>
          </a:stretch>
        </p:blipFill>
        <p:spPr>
          <a:xfrm>
            <a:off x="7278675" y="941663"/>
            <a:ext cx="1657150" cy="3260175"/>
          </a:xfrm>
          <a:prstGeom prst="rect">
            <a:avLst/>
          </a:prstGeom>
          <a:noFill/>
          <a:ln cap="flat" cmpd="sng" w="9525">
            <a:solidFill>
              <a:schemeClr val="accent2"/>
            </a:solidFill>
            <a:prstDash val="solid"/>
            <a:round/>
            <a:headEnd len="sm" w="sm" type="none"/>
            <a:tailEnd len="sm" w="sm" type="none"/>
          </a:ln>
        </p:spPr>
      </p:pic>
      <p:pic>
        <p:nvPicPr>
          <p:cNvPr id="402" name="Google Shape;402;p69"/>
          <p:cNvPicPr preferRelativeResize="0"/>
          <p:nvPr/>
        </p:nvPicPr>
        <p:blipFill>
          <a:blip r:embed="rId11">
            <a:alphaModFix/>
          </a:blip>
          <a:stretch>
            <a:fillRect/>
          </a:stretch>
        </p:blipFill>
        <p:spPr>
          <a:xfrm>
            <a:off x="5109225" y="832825"/>
            <a:ext cx="1902755" cy="1705576"/>
          </a:xfrm>
          <a:prstGeom prst="rect">
            <a:avLst/>
          </a:prstGeom>
          <a:noFill/>
          <a:ln cap="flat" cmpd="sng" w="9525">
            <a:solidFill>
              <a:srgbClr val="7FAA26"/>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8"/>
          <p:cNvSpPr txBox="1"/>
          <p:nvPr>
            <p:ph type="title"/>
          </p:nvPr>
        </p:nvSpPr>
        <p:spPr>
          <a:xfrm>
            <a:off x="222470" y="179470"/>
            <a:ext cx="8706000" cy="51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sz="2300"/>
              <a:t>We currently have 30 ORCID Consortia around the world</a:t>
            </a:r>
            <a:endParaRPr sz="2300"/>
          </a:p>
        </p:txBody>
      </p:sp>
      <p:sp>
        <p:nvSpPr>
          <p:cNvPr id="205" name="Google Shape;205;p48"/>
          <p:cNvSpPr txBox="1"/>
          <p:nvPr>
            <p:ph idx="2" type="title"/>
          </p:nvPr>
        </p:nvSpPr>
        <p:spPr>
          <a:xfrm>
            <a:off x="594333" y="4773175"/>
            <a:ext cx="7962300" cy="1848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200"/>
              <a:buNone/>
            </a:pPr>
            <a:r>
              <a:rPr lang="en" u="sng">
                <a:solidFill>
                  <a:schemeClr val="lt1"/>
                </a:solidFill>
                <a:hlinkClick r:id="rId3">
                  <a:extLst>
                    <a:ext uri="{A12FA001-AC4F-418D-AE19-62706E023703}">
                      <ahyp:hlinkClr val="tx"/>
                    </a:ext>
                  </a:extLst>
                </a:hlinkClick>
              </a:rPr>
              <a:t>https://info.orcid.org/orcid-for-consortia/</a:t>
            </a:r>
            <a:r>
              <a:rPr lang="en">
                <a:solidFill>
                  <a:schemeClr val="lt1"/>
                </a:solidFill>
              </a:rPr>
              <a:t> </a:t>
            </a:r>
            <a:endParaRPr>
              <a:solidFill>
                <a:schemeClr val="lt1"/>
              </a:solidFill>
            </a:endParaRPr>
          </a:p>
        </p:txBody>
      </p:sp>
      <p:sp>
        <p:nvSpPr>
          <p:cNvPr id="206" name="Google Shape;206;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graphicFrame>
        <p:nvGraphicFramePr>
          <p:cNvPr id="207" name="Google Shape;207;p48"/>
          <p:cNvGraphicFramePr/>
          <p:nvPr/>
        </p:nvGraphicFramePr>
        <p:xfrm>
          <a:off x="641050" y="790025"/>
          <a:ext cx="3000000" cy="3000000"/>
        </p:xfrm>
        <a:graphic>
          <a:graphicData uri="http://schemas.openxmlformats.org/drawingml/2006/table">
            <a:tbl>
              <a:tblPr>
                <a:noFill/>
                <a:tableStyleId>{D62796F7-FD07-47C8-9271-00A0E7118F24}</a:tableStyleId>
              </a:tblPr>
              <a:tblGrid>
                <a:gridCol w="2455075"/>
                <a:gridCol w="1433475"/>
                <a:gridCol w="1513725"/>
                <a:gridCol w="2459600"/>
              </a:tblGrid>
              <a:tr h="332275">
                <a:tc>
                  <a:txBody>
                    <a:bodyPr/>
                    <a:lstStyle/>
                    <a:p>
                      <a:pPr indent="0" lvl="0" marL="0" rtl="0" algn="l">
                        <a:spcBef>
                          <a:spcPts val="0"/>
                        </a:spcBef>
                        <a:spcAft>
                          <a:spcPts val="0"/>
                        </a:spcAft>
                        <a:buNone/>
                      </a:pPr>
                      <a:r>
                        <a:rPr b="1" lang="en" sz="1200">
                          <a:solidFill>
                            <a:schemeClr val="lt1"/>
                          </a:solidFill>
                          <a:latin typeface="Open Sans"/>
                          <a:ea typeface="Open Sans"/>
                          <a:cs typeface="Open Sans"/>
                          <a:sym typeface="Open Sans"/>
                        </a:rPr>
                        <a:t>Americas</a:t>
                      </a:r>
                      <a:endParaRPr b="1" sz="1200">
                        <a:solidFill>
                          <a:schemeClr val="lt1"/>
                        </a:solidFill>
                        <a:latin typeface="Open Sans"/>
                        <a:ea typeface="Open Sans"/>
                        <a:cs typeface="Open Sans"/>
                        <a:sym typeface="Open Sans"/>
                      </a:endParaRPr>
                    </a:p>
                  </a:txBody>
                  <a:tcPr marT="91425" marB="0" marR="0"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1"/>
                    </a:solidFill>
                  </a:tcPr>
                </a:tc>
                <a:tc gridSpan="2">
                  <a:txBody>
                    <a:bodyPr/>
                    <a:lstStyle/>
                    <a:p>
                      <a:pPr indent="0" lvl="0" marL="0" rtl="0" algn="l">
                        <a:spcBef>
                          <a:spcPts val="0"/>
                        </a:spcBef>
                        <a:spcAft>
                          <a:spcPts val="0"/>
                        </a:spcAft>
                        <a:buNone/>
                      </a:pPr>
                      <a:r>
                        <a:rPr b="1" lang="en" sz="1200">
                          <a:solidFill>
                            <a:schemeClr val="lt1"/>
                          </a:solidFill>
                          <a:latin typeface="Open Sans"/>
                          <a:ea typeface="Open Sans"/>
                          <a:cs typeface="Open Sans"/>
                          <a:sym typeface="Open Sans"/>
                        </a:rPr>
                        <a:t>Europe</a:t>
                      </a:r>
                      <a:endParaRPr b="1" sz="1200">
                        <a:solidFill>
                          <a:schemeClr val="lt1"/>
                        </a:solidFill>
                        <a:latin typeface="Open Sans"/>
                        <a:ea typeface="Open Sans"/>
                        <a:cs typeface="Open Sans"/>
                        <a:sym typeface="Open Sans"/>
                      </a:endParaRPr>
                    </a:p>
                  </a:txBody>
                  <a:tcPr marT="91425" marB="0" marR="0"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1"/>
                    </a:solidFill>
                  </a:tcPr>
                </a:tc>
                <a:tc hMerge="1"/>
                <a:tc>
                  <a:txBody>
                    <a:bodyPr/>
                    <a:lstStyle/>
                    <a:p>
                      <a:pPr indent="0" lvl="0" marL="0" rtl="0" algn="l">
                        <a:spcBef>
                          <a:spcPts val="0"/>
                        </a:spcBef>
                        <a:spcAft>
                          <a:spcPts val="0"/>
                        </a:spcAft>
                        <a:buNone/>
                      </a:pPr>
                      <a:r>
                        <a:rPr b="1" lang="en" sz="1200">
                          <a:solidFill>
                            <a:schemeClr val="lt1"/>
                          </a:solidFill>
                          <a:latin typeface="Open Sans"/>
                          <a:ea typeface="Open Sans"/>
                          <a:cs typeface="Open Sans"/>
                          <a:sym typeface="Open Sans"/>
                        </a:rPr>
                        <a:t>Middle East &amp; Africa</a:t>
                      </a:r>
                      <a:endParaRPr b="1" sz="1200">
                        <a:solidFill>
                          <a:schemeClr val="lt1"/>
                        </a:solidFill>
                        <a:latin typeface="Open Sans"/>
                        <a:ea typeface="Open Sans"/>
                        <a:cs typeface="Open Sans"/>
                        <a:sym typeface="Open Sans"/>
                      </a:endParaRPr>
                    </a:p>
                  </a:txBody>
                  <a:tcPr marT="91425" marB="0" marR="0"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1"/>
                    </a:solidFill>
                  </a:tcPr>
                </a:tc>
              </a:tr>
              <a:tr h="332275">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Brazil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Austria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Italy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Israel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r>
              <a:tr h="332275">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Canada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Belgium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Latvia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Lebanon 🇱🇧</a:t>
                      </a:r>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tcPr>
                </a:tc>
              </a:tr>
              <a:tr h="332275">
                <a:tc>
                  <a:txBody>
                    <a:bodyPr/>
                    <a:lstStyle/>
                    <a:p>
                      <a:pPr indent="0" lvl="0" marL="0" rtl="0" algn="l">
                        <a:spcBef>
                          <a:spcPts val="0"/>
                        </a:spcBef>
                        <a:spcAft>
                          <a:spcPts val="0"/>
                        </a:spcAft>
                        <a:buClr>
                          <a:srgbClr val="000000"/>
                        </a:buClr>
                        <a:buSzPts val="1400"/>
                        <a:buFont typeface="Arial"/>
                        <a:buNone/>
                      </a:pPr>
                      <a:r>
                        <a:rPr lang="en" sz="1200">
                          <a:solidFill>
                            <a:schemeClr val="dk2"/>
                          </a:solidFill>
                          <a:latin typeface="Open Sans Medium"/>
                          <a:ea typeface="Open Sans Medium"/>
                          <a:cs typeface="Open Sans Medium"/>
                          <a:sym typeface="Open Sans Medium"/>
                        </a:rPr>
                        <a:t>Chile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Czech Republic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Netherlands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Nigeria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r>
              <a:tr h="332275">
                <a:tc rowSpan="4">
                  <a:txBody>
                    <a:bodyPr/>
                    <a:lstStyle/>
                    <a:p>
                      <a:pPr indent="0" lvl="0" marL="0" rtl="0" algn="l">
                        <a:spcBef>
                          <a:spcPts val="0"/>
                        </a:spcBef>
                        <a:spcAft>
                          <a:spcPts val="0"/>
                        </a:spcAft>
                        <a:buNone/>
                      </a:pPr>
                      <a:r>
                        <a:rPr b="1" lang="en" sz="1200">
                          <a:solidFill>
                            <a:schemeClr val="dk2"/>
                          </a:solidFill>
                          <a:latin typeface="Open Sans"/>
                          <a:ea typeface="Open Sans"/>
                          <a:cs typeface="Open Sans"/>
                          <a:sym typeface="Open Sans"/>
                        </a:rPr>
                        <a:t>LATAM </a:t>
                      </a:r>
                      <a:r>
                        <a:rPr b="1" i="1" lang="en" sz="1200">
                          <a:solidFill>
                            <a:schemeClr val="dk2"/>
                          </a:solidFill>
                          <a:latin typeface="Open Sans"/>
                          <a:ea typeface="Open Sans"/>
                          <a:cs typeface="Open Sans"/>
                          <a:sym typeface="Open Sans"/>
                        </a:rPr>
                        <a:t>Regional </a:t>
                      </a:r>
                      <a:r>
                        <a:rPr b="1" i="1" lang="en" sz="1200">
                          <a:solidFill>
                            <a:schemeClr val="dk2"/>
                          </a:solidFill>
                          <a:latin typeface="Open Sans"/>
                          <a:ea typeface="Open Sans"/>
                          <a:cs typeface="Open Sans"/>
                          <a:sym typeface="Open Sans"/>
                        </a:rPr>
                        <a:t>Consortium:</a:t>
                      </a:r>
                      <a:r>
                        <a:rPr b="1" lang="en" sz="1200">
                          <a:solidFill>
                            <a:schemeClr val="dk2"/>
                          </a:solidFill>
                          <a:latin typeface="Open Sans"/>
                          <a:ea typeface="Open Sans"/>
                          <a:cs typeface="Open Sans"/>
                          <a:sym typeface="Open Sans"/>
                        </a:rPr>
                        <a:t> </a:t>
                      </a:r>
                      <a:br>
                        <a:rPr b="1" lang="en" sz="1200">
                          <a:solidFill>
                            <a:schemeClr val="dk2"/>
                          </a:solidFill>
                          <a:latin typeface="Open Sans"/>
                          <a:ea typeface="Open Sans"/>
                          <a:cs typeface="Open Sans"/>
                          <a:sym typeface="Open Sans"/>
                        </a:rPr>
                      </a:br>
                      <a:r>
                        <a:rPr lang="en" sz="1200">
                          <a:solidFill>
                            <a:schemeClr val="dk2"/>
                          </a:solidFill>
                          <a:latin typeface="Open Sans Medium"/>
                          <a:ea typeface="Open Sans Medium"/>
                          <a:cs typeface="Open Sans Medium"/>
                          <a:sym typeface="Open Sans Medium"/>
                        </a:rPr>
                        <a:t>Colombia 🇨🇴     </a:t>
                      </a:r>
                      <a:r>
                        <a:rPr lang="en" sz="400">
                          <a:solidFill>
                            <a:schemeClr val="dk2"/>
                          </a:solidFill>
                          <a:latin typeface="Open Sans Medium"/>
                          <a:ea typeface="Open Sans Medium"/>
                          <a:cs typeface="Open Sans Medium"/>
                          <a:sym typeface="Open Sans Medium"/>
                        </a:rPr>
                        <a:t> </a:t>
                      </a:r>
                      <a:r>
                        <a:rPr lang="en" sz="1200">
                          <a:solidFill>
                            <a:schemeClr val="dk2"/>
                          </a:solidFill>
                          <a:latin typeface="Open Sans Medium"/>
                          <a:ea typeface="Open Sans Medium"/>
                          <a:cs typeface="Open Sans Medium"/>
                          <a:sym typeface="Open Sans Medium"/>
                        </a:rPr>
                        <a:t>México 🇲🇽</a:t>
                      </a:r>
                      <a:br>
                        <a:rPr lang="en" sz="1200">
                          <a:solidFill>
                            <a:schemeClr val="dk2"/>
                          </a:solidFill>
                          <a:latin typeface="Open Sans Medium"/>
                          <a:ea typeface="Open Sans Medium"/>
                          <a:cs typeface="Open Sans Medium"/>
                          <a:sym typeface="Open Sans Medium"/>
                        </a:rPr>
                      </a:br>
                      <a:r>
                        <a:rPr lang="en" sz="1200">
                          <a:solidFill>
                            <a:schemeClr val="dk2"/>
                          </a:solidFill>
                          <a:latin typeface="Open Sans Medium"/>
                          <a:ea typeface="Open Sans Medium"/>
                          <a:cs typeface="Open Sans Medium"/>
                          <a:sym typeface="Open Sans Medium"/>
                        </a:rPr>
                        <a:t>Costa Rica 🇨🇷   </a:t>
                      </a:r>
                      <a:r>
                        <a:rPr lang="en" sz="500">
                          <a:solidFill>
                            <a:schemeClr val="dk2"/>
                          </a:solidFill>
                          <a:latin typeface="Open Sans Medium"/>
                          <a:ea typeface="Open Sans Medium"/>
                          <a:cs typeface="Open Sans Medium"/>
                          <a:sym typeface="Open Sans Medium"/>
                        </a:rPr>
                        <a:t>  </a:t>
                      </a:r>
                      <a:r>
                        <a:rPr lang="en" sz="1200">
                          <a:solidFill>
                            <a:schemeClr val="dk2"/>
                          </a:solidFill>
                          <a:latin typeface="Open Sans Medium"/>
                          <a:ea typeface="Open Sans Medium"/>
                          <a:cs typeface="Open Sans Medium"/>
                          <a:sym typeface="Open Sans Medium"/>
                        </a:rPr>
                        <a:t>Panamá  🇵🇦         </a:t>
                      </a:r>
                      <a:r>
                        <a:rPr lang="en" sz="100">
                          <a:solidFill>
                            <a:schemeClr val="dk2"/>
                          </a:solidFill>
                          <a:latin typeface="Open Sans Medium"/>
                          <a:ea typeface="Open Sans Medium"/>
                          <a:cs typeface="Open Sans Medium"/>
                          <a:sym typeface="Open Sans Medium"/>
                        </a:rPr>
                        <a:t> </a:t>
                      </a:r>
                      <a:endParaRPr sz="100">
                        <a:solidFill>
                          <a:schemeClr val="dk2"/>
                        </a:solidFill>
                        <a:latin typeface="Open Sans Medium"/>
                        <a:ea typeface="Open Sans Medium"/>
                        <a:cs typeface="Open Sans Medium"/>
                        <a:sym typeface="Open Sans Medium"/>
                      </a:endParaRPr>
                    </a:p>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El Salvador 🇸🇻  </a:t>
                      </a:r>
                      <a:r>
                        <a:rPr lang="en" sz="600">
                          <a:solidFill>
                            <a:schemeClr val="dk2"/>
                          </a:solidFill>
                          <a:latin typeface="Open Sans Medium"/>
                          <a:ea typeface="Open Sans Medium"/>
                          <a:cs typeface="Open Sans Medium"/>
                          <a:sym typeface="Open Sans Medium"/>
                        </a:rPr>
                        <a:t> </a:t>
                      </a:r>
                      <a:r>
                        <a:rPr lang="en" sz="1200">
                          <a:solidFill>
                            <a:schemeClr val="dk2"/>
                          </a:solidFill>
                          <a:latin typeface="Open Sans Medium"/>
                          <a:ea typeface="Open Sans Medium"/>
                          <a:cs typeface="Open Sans Medium"/>
                          <a:sym typeface="Open Sans Medium"/>
                        </a:rPr>
                        <a:t>Perú 🇵🇪</a:t>
                      </a:r>
                      <a:endParaRPr sz="1200">
                        <a:solidFill>
                          <a:schemeClr val="dk2"/>
                        </a:solidFill>
                        <a:latin typeface="Open Sans Medium"/>
                        <a:ea typeface="Open Sans Medium"/>
                        <a:cs typeface="Open Sans Medium"/>
                        <a:sym typeface="Open Sans Medium"/>
                      </a:endParaRPr>
                    </a:p>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Ecuador 🇪🇨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rgbClr val="000000"/>
                        </a:buClr>
                        <a:buSzPts val="1400"/>
                        <a:buFont typeface="Arial"/>
                        <a:buNone/>
                      </a:pPr>
                      <a:r>
                        <a:rPr lang="en" sz="1200">
                          <a:solidFill>
                            <a:schemeClr val="dk2"/>
                          </a:solidFill>
                          <a:latin typeface="Open Sans Medium"/>
                          <a:ea typeface="Open Sans Medium"/>
                          <a:cs typeface="Open Sans Medium"/>
                          <a:sym typeface="Open Sans Medium"/>
                        </a:rPr>
                        <a:t>Denmark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Norway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South Africa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chemeClr val="lt1"/>
                    </a:solidFill>
                  </a:tcPr>
                </a:tc>
              </a:tr>
              <a:tr h="332275">
                <a:tc vMerge="1"/>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Finland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Sweden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Uganda</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chemeClr val="lt1"/>
                    </a:solidFill>
                  </a:tcPr>
                </a:tc>
              </a:tr>
              <a:tr h="332275">
                <a:tc vMerge="1"/>
                <a:tc>
                  <a:txBody>
                    <a:bodyPr/>
                    <a:lstStyle/>
                    <a:p>
                      <a:pPr indent="0" lvl="0" marL="0" rtl="0" algn="l">
                        <a:spcBef>
                          <a:spcPts val="0"/>
                        </a:spcBef>
                        <a:spcAft>
                          <a:spcPts val="0"/>
                        </a:spcAft>
                        <a:buClr>
                          <a:srgbClr val="000000"/>
                        </a:buClr>
                        <a:buSzPts val="1400"/>
                        <a:buFont typeface="Arial"/>
                        <a:buNone/>
                      </a:pPr>
                      <a:r>
                        <a:rPr lang="en" sz="1200">
                          <a:solidFill>
                            <a:schemeClr val="dk2"/>
                          </a:solidFill>
                          <a:latin typeface="Open Sans Medium"/>
                          <a:ea typeface="Open Sans Medium"/>
                          <a:cs typeface="Open Sans Medium"/>
                          <a:sym typeface="Open Sans Medium"/>
                        </a:rPr>
                        <a:t>France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Ukraine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Open Sans"/>
                          <a:ea typeface="Open Sans"/>
                          <a:cs typeface="Open Sans"/>
                          <a:sym typeface="Open Sans"/>
                        </a:rPr>
                        <a:t>Asia–Pacific</a:t>
                      </a:r>
                      <a:endParaRPr b="1" sz="1200">
                        <a:solidFill>
                          <a:schemeClr val="lt1"/>
                        </a:solidFill>
                        <a:latin typeface="Open Sans"/>
                        <a:ea typeface="Open Sans"/>
                        <a:cs typeface="Open Sans"/>
                        <a:sym typeface="Open Sans"/>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chemeClr val="accent1"/>
                    </a:solidFill>
                  </a:tcPr>
                </a:tc>
              </a:tr>
              <a:tr h="332275">
                <a:tc vMerge="1"/>
                <a:tc>
                  <a:txBody>
                    <a:bodyPr/>
                    <a:lstStyle/>
                    <a:p>
                      <a:pPr indent="0" lvl="0" marL="0" rtl="0" algn="l">
                        <a:spcBef>
                          <a:spcPts val="0"/>
                        </a:spcBef>
                        <a:spcAft>
                          <a:spcPts val="0"/>
                        </a:spcAft>
                        <a:buClr>
                          <a:srgbClr val="000000"/>
                        </a:buClr>
                        <a:buSzPts val="1400"/>
                        <a:buFont typeface="Arial"/>
                        <a:buNone/>
                      </a:pPr>
                      <a:r>
                        <a:rPr lang="en" sz="1200">
                          <a:solidFill>
                            <a:schemeClr val="dk2"/>
                          </a:solidFill>
                          <a:latin typeface="Open Sans Medium"/>
                          <a:ea typeface="Open Sans Medium"/>
                          <a:cs typeface="Open Sans Medium"/>
                          <a:sym typeface="Open Sans Medium"/>
                        </a:rPr>
                        <a:t>Germany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United Kingdom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Australia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tcPr>
                </a:tc>
              </a:tr>
              <a:tr h="332275">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USA — Non Profits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Ireland 🇮🇪</a:t>
                      </a:r>
                      <a:endParaRPr sz="1200"/>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Japan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r>
              <a:tr h="332275">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USA — Government Agencies 🇺🇸</a:t>
                      </a:r>
                      <a:endParaRPr i="1"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New Zealand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tcPr>
                </a:tc>
              </a:tr>
              <a:tr h="332275">
                <a:tc>
                  <a:txBody>
                    <a:bodyPr/>
                    <a:lstStyle/>
                    <a:p>
                      <a:pPr indent="0" lvl="0" marL="0" rtl="0" algn="l">
                        <a:spcBef>
                          <a:spcPts val="0"/>
                        </a:spcBef>
                        <a:spcAft>
                          <a:spcPts val="0"/>
                        </a:spcAft>
                        <a:buNone/>
                      </a:pPr>
                      <a:r>
                        <a:t/>
                      </a:r>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t/>
                      </a:r>
                      <a:endParaRPr sz="1200"/>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sz="1200">
                          <a:solidFill>
                            <a:schemeClr val="dk2"/>
                          </a:solidFill>
                          <a:latin typeface="Open Sans Medium"/>
                          <a:ea typeface="Open Sans Medium"/>
                          <a:cs typeface="Open Sans Medium"/>
                          <a:sym typeface="Open Sans Medium"/>
                        </a:rPr>
                        <a:t>Taiwan 🇹🇼</a:t>
                      </a:r>
                      <a:endParaRPr sz="1200">
                        <a:solidFill>
                          <a:schemeClr val="dk2"/>
                        </a:solidFill>
                        <a:latin typeface="Open Sans Medium"/>
                        <a:ea typeface="Open Sans Medium"/>
                        <a:cs typeface="Open Sans Medium"/>
                        <a:sym typeface="Open Sans Medium"/>
                      </a:endParaRPr>
                    </a:p>
                  </a:txBody>
                  <a:tcPr marT="91425" marB="0" marR="0" marL="91425">
                    <a:lnL cap="flat" cmpd="sng" w="9525">
                      <a:solidFill>
                        <a:srgbClr val="7FAA26"/>
                      </a:solidFill>
                      <a:prstDash val="solid"/>
                      <a:round/>
                      <a:headEnd len="sm" w="sm" type="none"/>
                      <a:tailEnd len="sm" w="sm" type="none"/>
                    </a:lnL>
                    <a:lnR cap="flat" cmpd="sng" w="9525">
                      <a:solidFill>
                        <a:srgbClr val="7FAA26"/>
                      </a:solidFill>
                      <a:prstDash val="solid"/>
                      <a:round/>
                      <a:headEnd len="sm" w="sm" type="none"/>
                      <a:tailEnd len="sm" w="sm" type="none"/>
                    </a:lnR>
                    <a:lnT cap="flat" cmpd="sng" w="9525">
                      <a:solidFill>
                        <a:srgbClr val="7FAA26"/>
                      </a:solidFill>
                      <a:prstDash val="solid"/>
                      <a:round/>
                      <a:headEnd len="sm" w="sm" type="none"/>
                      <a:tailEnd len="sm" w="sm" type="none"/>
                    </a:lnT>
                    <a:lnB cap="flat" cmpd="sng" w="9525">
                      <a:solidFill>
                        <a:srgbClr val="7FAA26"/>
                      </a:solidFill>
                      <a:prstDash val="solid"/>
                      <a:round/>
                      <a:headEnd len="sm" w="sm" type="none"/>
                      <a:tailEnd len="sm" w="sm" type="none"/>
                    </a:lnB>
                    <a:solidFill>
                      <a:srgbClr val="F5F9E9"/>
                    </a:solidFill>
                  </a:tcPr>
                </a:tc>
              </a:tr>
            </a:tbl>
          </a:graphicData>
        </a:graphic>
      </p:graphicFrame>
      <p:pic>
        <p:nvPicPr>
          <p:cNvPr id="208" name="Google Shape;208;p48"/>
          <p:cNvPicPr preferRelativeResize="0"/>
          <p:nvPr/>
        </p:nvPicPr>
        <p:blipFill>
          <a:blip r:embed="rId4">
            <a:alphaModFix/>
          </a:blip>
          <a:stretch>
            <a:fillRect/>
          </a:stretch>
        </p:blipFill>
        <p:spPr>
          <a:xfrm flipH="1">
            <a:off x="6756126" y="2525125"/>
            <a:ext cx="184824" cy="184800"/>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9"/>
          <p:cNvSpPr txBox="1"/>
          <p:nvPr>
            <p:ph type="title"/>
          </p:nvPr>
        </p:nvSpPr>
        <p:spPr>
          <a:xfrm>
            <a:off x="81695" y="47745"/>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 Consortium is different  </a:t>
            </a:r>
            <a:endParaRPr/>
          </a:p>
        </p:txBody>
      </p:sp>
      <p:graphicFrame>
        <p:nvGraphicFramePr>
          <p:cNvPr id="214" name="Google Shape;214;p49"/>
          <p:cNvGraphicFramePr/>
          <p:nvPr/>
        </p:nvGraphicFramePr>
        <p:xfrm>
          <a:off x="1145100" y="735388"/>
          <a:ext cx="3000000" cy="3000000"/>
        </p:xfrm>
        <a:graphic>
          <a:graphicData uri="http://schemas.openxmlformats.org/drawingml/2006/table">
            <a:tbl>
              <a:tblPr>
                <a:noFill/>
                <a:tableStyleId>{D62796F7-FD07-47C8-9271-00A0E7118F24}</a:tableStyleId>
              </a:tblPr>
              <a:tblGrid>
                <a:gridCol w="2413000"/>
                <a:gridCol w="2413000"/>
                <a:gridCol w="2413000"/>
              </a:tblGrid>
              <a:tr h="381000">
                <a:tc>
                  <a:txBody>
                    <a:bodyPr/>
                    <a:lstStyle/>
                    <a:p>
                      <a:pPr indent="0" lvl="0" marL="0" rtl="0" algn="ctr">
                        <a:lnSpc>
                          <a:spcPct val="115000"/>
                        </a:lnSpc>
                        <a:spcBef>
                          <a:spcPts val="0"/>
                        </a:spcBef>
                        <a:spcAft>
                          <a:spcPts val="0"/>
                        </a:spcAft>
                        <a:buNone/>
                      </a:pPr>
                      <a:r>
                        <a:rPr lang="en" sz="1100">
                          <a:solidFill>
                            <a:schemeClr val="lt1"/>
                          </a:solidFill>
                          <a:latin typeface="Open Sans ExtraBold"/>
                          <a:ea typeface="Open Sans ExtraBold"/>
                          <a:cs typeface="Open Sans ExtraBold"/>
                          <a:sym typeface="Open Sans ExtraBold"/>
                        </a:rPr>
                        <a:t>Category</a:t>
                      </a:r>
                      <a:endParaRPr sz="1100">
                        <a:solidFill>
                          <a:schemeClr val="lt1"/>
                        </a:solidFill>
                        <a:latin typeface="Open Sans ExtraBold"/>
                        <a:ea typeface="Open Sans ExtraBold"/>
                        <a:cs typeface="Open Sans ExtraBold"/>
                        <a:sym typeface="Open Sans ExtraBold"/>
                      </a:endParaRPr>
                    </a:p>
                  </a:txBody>
                  <a:tcPr marT="91425" marB="91425" marR="91425" marL="91425">
                    <a:lnB cap="flat" cmpd="sng" w="9525">
                      <a:solidFill>
                        <a:srgbClr val="A6CE38"/>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lang="en" sz="1100">
                          <a:solidFill>
                            <a:schemeClr val="lt1"/>
                          </a:solidFill>
                          <a:latin typeface="Open Sans ExtraBold"/>
                          <a:ea typeface="Open Sans ExtraBold"/>
                          <a:cs typeface="Open Sans ExtraBold"/>
                          <a:sym typeface="Open Sans ExtraBold"/>
                        </a:rPr>
                        <a:t>Data Point</a:t>
                      </a:r>
                      <a:endParaRPr sz="1100">
                        <a:solidFill>
                          <a:schemeClr val="lt1"/>
                        </a:solidFill>
                        <a:latin typeface="Open Sans ExtraBold"/>
                        <a:ea typeface="Open Sans ExtraBold"/>
                        <a:cs typeface="Open Sans ExtraBold"/>
                        <a:sym typeface="Open Sans ExtraBold"/>
                      </a:endParaRPr>
                    </a:p>
                  </a:txBody>
                  <a:tcPr marT="91425" marB="91425" marR="91425" marL="91425">
                    <a:lnB cap="flat" cmpd="sng" w="9525">
                      <a:solidFill>
                        <a:srgbClr val="A6CE38"/>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lang="en" sz="1100">
                          <a:solidFill>
                            <a:schemeClr val="lt1"/>
                          </a:solidFill>
                          <a:latin typeface="Open Sans ExtraBold"/>
                          <a:ea typeface="Open Sans ExtraBold"/>
                          <a:cs typeface="Open Sans ExtraBold"/>
                          <a:sym typeface="Open Sans ExtraBold"/>
                        </a:rPr>
                        <a:t>Notes</a:t>
                      </a:r>
                      <a:endParaRPr sz="1100">
                        <a:solidFill>
                          <a:schemeClr val="lt1"/>
                        </a:solidFill>
                        <a:latin typeface="Open Sans ExtraBold"/>
                        <a:ea typeface="Open Sans ExtraBold"/>
                        <a:cs typeface="Open Sans ExtraBold"/>
                        <a:sym typeface="Open Sans ExtraBold"/>
                      </a:endParaRPr>
                    </a:p>
                  </a:txBody>
                  <a:tcPr marT="91425" marB="91425" marR="91425" marL="91425">
                    <a:lnB cap="flat" cmpd="sng" w="9525">
                      <a:solidFill>
                        <a:srgbClr val="A6CE38"/>
                      </a:solidFill>
                      <a:prstDash val="solid"/>
                      <a:round/>
                      <a:headEnd len="sm" w="sm" type="none"/>
                      <a:tailEnd len="sm" w="sm" type="none"/>
                    </a:lnB>
                    <a:solidFill>
                      <a:srgbClr val="38761D"/>
                    </a:solidFill>
                  </a:tcPr>
                </a:tc>
              </a:tr>
              <a:tr h="381000">
                <a:tc>
                  <a:txBody>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Consortia Models</a:t>
                      </a:r>
                      <a:endParaRPr>
                        <a:solidFill>
                          <a:schemeClr val="accent2"/>
                        </a:solidFill>
                        <a:latin typeface="Open Sans"/>
                        <a:ea typeface="Open Sans"/>
                        <a:cs typeface="Open Sans"/>
                        <a:sym typeface="Open Sans"/>
                      </a:endParaRPr>
                    </a:p>
                  </a:txBody>
                  <a:tcPr marT="91425" marB="91425" marR="91425" marL="91425">
                    <a:lnL cap="flat" cmpd="sng" w="9525">
                      <a:solidFill>
                        <a:srgbClr val="A6CE38"/>
                      </a:solidFill>
                      <a:prstDash val="solid"/>
                      <a:round/>
                      <a:headEnd len="sm" w="sm" type="none"/>
                      <a:tailEnd len="sm" w="sm" type="none"/>
                    </a:lnL>
                    <a:lnR cap="flat" cmpd="sng" w="9525">
                      <a:solidFill>
                        <a:srgbClr val="A6CE38"/>
                      </a:solidFill>
                      <a:prstDash val="solid"/>
                      <a:round/>
                      <a:headEnd len="sm" w="sm" type="none"/>
                      <a:tailEnd len="sm" w="sm" type="none"/>
                    </a:lnR>
                    <a:lnT cap="flat" cmpd="sng" w="9525">
                      <a:solidFill>
                        <a:srgbClr val="A6CE38"/>
                      </a:solidFill>
                      <a:prstDash val="solid"/>
                      <a:round/>
                      <a:headEnd len="sm" w="sm" type="none"/>
                      <a:tailEnd len="sm" w="sm" type="none"/>
                    </a:lnT>
                    <a:lnB cap="flat" cmpd="sng" w="9525">
                      <a:solidFill>
                        <a:srgbClr val="A6CE38"/>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Mixed</a:t>
                      </a:r>
                      <a:endParaRPr>
                        <a:solidFill>
                          <a:schemeClr val="accent2"/>
                        </a:solidFill>
                        <a:latin typeface="Open Sans"/>
                        <a:ea typeface="Open Sans"/>
                        <a:cs typeface="Open Sans"/>
                        <a:sym typeface="Open Sans"/>
                      </a:endParaRPr>
                    </a:p>
                  </a:txBody>
                  <a:tcPr marT="91425" marB="91425" marR="91425" marL="91425">
                    <a:lnL cap="flat" cmpd="sng" w="9525">
                      <a:solidFill>
                        <a:srgbClr val="A6CE38"/>
                      </a:solidFill>
                      <a:prstDash val="solid"/>
                      <a:round/>
                      <a:headEnd len="sm" w="sm" type="none"/>
                      <a:tailEnd len="sm" w="sm" type="none"/>
                    </a:lnL>
                    <a:lnR cap="flat" cmpd="sng" w="9525">
                      <a:solidFill>
                        <a:srgbClr val="A6CE38"/>
                      </a:solidFill>
                      <a:prstDash val="solid"/>
                      <a:round/>
                      <a:headEnd len="sm" w="sm" type="none"/>
                      <a:tailEnd len="sm" w="sm" type="none"/>
                    </a:lnR>
                    <a:lnT cap="flat" cmpd="sng" w="9525">
                      <a:solidFill>
                        <a:srgbClr val="A6CE38"/>
                      </a:solidFill>
                      <a:prstDash val="solid"/>
                      <a:round/>
                      <a:headEnd len="sm" w="sm" type="none"/>
                      <a:tailEnd len="sm" w="sm" type="none"/>
                    </a:lnT>
                    <a:lnB cap="flat" cmpd="sng" w="9525">
                      <a:solidFill>
                        <a:srgbClr val="A6CE38"/>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L</a:t>
                      </a:r>
                      <a:r>
                        <a:rPr lang="en">
                          <a:solidFill>
                            <a:schemeClr val="accent2"/>
                          </a:solidFill>
                          <a:latin typeface="Open Sans"/>
                          <a:ea typeface="Open Sans"/>
                          <a:cs typeface="Open Sans"/>
                          <a:sym typeface="Open Sans"/>
                        </a:rPr>
                        <a:t>ib</a:t>
                      </a:r>
                      <a:r>
                        <a:rPr lang="en">
                          <a:solidFill>
                            <a:schemeClr val="accent2"/>
                          </a:solidFill>
                          <a:latin typeface="Open Sans"/>
                          <a:ea typeface="Open Sans"/>
                          <a:cs typeface="Open Sans"/>
                          <a:sym typeface="Open Sans"/>
                        </a:rPr>
                        <a:t>rary-led, funder-led, government-led,NREN-led and hybrid structures</a:t>
                      </a:r>
                      <a:endParaRPr>
                        <a:solidFill>
                          <a:schemeClr val="accent2"/>
                        </a:solidFill>
                        <a:latin typeface="Open Sans"/>
                        <a:ea typeface="Open Sans"/>
                        <a:cs typeface="Open Sans"/>
                        <a:sym typeface="Open Sans"/>
                      </a:endParaRPr>
                    </a:p>
                  </a:txBody>
                  <a:tcPr marT="91425" marB="91425" marR="91425" marL="91425">
                    <a:lnL cap="flat" cmpd="sng" w="9525">
                      <a:solidFill>
                        <a:srgbClr val="A6CE38"/>
                      </a:solidFill>
                      <a:prstDash val="solid"/>
                      <a:round/>
                      <a:headEnd len="sm" w="sm" type="none"/>
                      <a:tailEnd len="sm" w="sm" type="none"/>
                    </a:lnL>
                    <a:lnR cap="flat" cmpd="sng" w="9525">
                      <a:solidFill>
                        <a:srgbClr val="A6CE38"/>
                      </a:solidFill>
                      <a:prstDash val="solid"/>
                      <a:round/>
                      <a:headEnd len="sm" w="sm" type="none"/>
                      <a:tailEnd len="sm" w="sm" type="none"/>
                    </a:lnR>
                    <a:lnT cap="flat" cmpd="sng" w="9525">
                      <a:solidFill>
                        <a:srgbClr val="A6CE38"/>
                      </a:solidFill>
                      <a:prstDash val="solid"/>
                      <a:round/>
                      <a:headEnd len="sm" w="sm" type="none"/>
                      <a:tailEnd len="sm" w="sm" type="none"/>
                    </a:lnT>
                    <a:lnB cap="flat" cmpd="sng" w="9525">
                      <a:solidFill>
                        <a:srgbClr val="A6CE38"/>
                      </a:solidFill>
                      <a:prstDash val="solid"/>
                      <a:round/>
                      <a:headEnd len="sm" w="sm" type="none"/>
                      <a:tailEnd len="sm" w="sm" type="none"/>
                    </a:lnB>
                    <a:solidFill>
                      <a:srgbClr val="F5F9E9"/>
                    </a:solidFill>
                  </a:tcPr>
                </a:tc>
              </a:tr>
              <a:tr h="381000">
                <a:tc>
                  <a:txBody>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Member Organizations</a:t>
                      </a:r>
                      <a:endParaRPr>
                        <a:solidFill>
                          <a:schemeClr val="accent2"/>
                        </a:solidFill>
                        <a:latin typeface="Open Sans"/>
                        <a:ea typeface="Open Sans"/>
                        <a:cs typeface="Open Sans"/>
                        <a:sym typeface="Open Sans"/>
                      </a:endParaRPr>
                    </a:p>
                  </a:txBody>
                  <a:tcPr marT="91425" marB="91425" marR="91425" marL="91425">
                    <a:lnL cap="flat" cmpd="sng" w="9525">
                      <a:solidFill>
                        <a:srgbClr val="A6CE38"/>
                      </a:solidFill>
                      <a:prstDash val="solid"/>
                      <a:round/>
                      <a:headEnd len="sm" w="sm" type="none"/>
                      <a:tailEnd len="sm" w="sm" type="none"/>
                    </a:lnL>
                    <a:lnR cap="flat" cmpd="sng" w="9525">
                      <a:solidFill>
                        <a:srgbClr val="A6CE38"/>
                      </a:solidFill>
                      <a:prstDash val="solid"/>
                      <a:round/>
                      <a:headEnd len="sm" w="sm" type="none"/>
                      <a:tailEnd len="sm" w="sm" type="none"/>
                    </a:lnR>
                    <a:lnT cap="flat" cmpd="sng" w="9525">
                      <a:solidFill>
                        <a:srgbClr val="A6CE38"/>
                      </a:solidFill>
                      <a:prstDash val="solid"/>
                      <a:round/>
                      <a:headEnd len="sm" w="sm" type="none"/>
                      <a:tailEnd len="sm" w="sm" type="none"/>
                    </a:lnT>
                    <a:lnB cap="flat" cmpd="sng" w="9525">
                      <a:solidFill>
                        <a:srgbClr val="A6CE38"/>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1,432+</a:t>
                      </a:r>
                      <a:endParaRPr>
                        <a:solidFill>
                          <a:schemeClr val="accent2"/>
                        </a:solidFill>
                        <a:latin typeface="Open Sans"/>
                        <a:ea typeface="Open Sans"/>
                        <a:cs typeface="Open Sans"/>
                        <a:sym typeface="Open Sans"/>
                      </a:endParaRPr>
                    </a:p>
                  </a:txBody>
                  <a:tcPr marT="91425" marB="91425" marR="91425" marL="91425">
                    <a:lnL cap="flat" cmpd="sng" w="9525">
                      <a:solidFill>
                        <a:srgbClr val="A6CE38"/>
                      </a:solidFill>
                      <a:prstDash val="solid"/>
                      <a:round/>
                      <a:headEnd len="sm" w="sm" type="none"/>
                      <a:tailEnd len="sm" w="sm" type="none"/>
                    </a:lnL>
                    <a:lnR cap="flat" cmpd="sng" w="9525">
                      <a:solidFill>
                        <a:srgbClr val="A6CE38"/>
                      </a:solidFill>
                      <a:prstDash val="solid"/>
                      <a:round/>
                      <a:headEnd len="sm" w="sm" type="none"/>
                      <a:tailEnd len="sm" w="sm" type="none"/>
                    </a:lnR>
                    <a:lnT cap="flat" cmpd="sng" w="9525">
                      <a:solidFill>
                        <a:srgbClr val="A6CE38"/>
                      </a:solidFill>
                      <a:prstDash val="solid"/>
                      <a:round/>
                      <a:headEnd len="sm" w="sm" type="none"/>
                      <a:tailEnd len="sm" w="sm" type="none"/>
                    </a:lnT>
                    <a:lnB cap="flat" cmpd="sng" w="9525">
                      <a:solidFill>
                        <a:srgbClr val="A6CE38"/>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Includes universities, funders, publishers, and research institutes</a:t>
                      </a:r>
                      <a:endParaRPr>
                        <a:solidFill>
                          <a:schemeClr val="accent2"/>
                        </a:solidFill>
                        <a:latin typeface="Open Sans"/>
                        <a:ea typeface="Open Sans"/>
                        <a:cs typeface="Open Sans"/>
                        <a:sym typeface="Open Sans"/>
                      </a:endParaRPr>
                    </a:p>
                  </a:txBody>
                  <a:tcPr marT="91425" marB="91425" marR="91425" marL="91425">
                    <a:lnL cap="flat" cmpd="sng" w="9525">
                      <a:solidFill>
                        <a:srgbClr val="A6CE38"/>
                      </a:solidFill>
                      <a:prstDash val="solid"/>
                      <a:round/>
                      <a:headEnd len="sm" w="sm" type="none"/>
                      <a:tailEnd len="sm" w="sm" type="none"/>
                    </a:lnL>
                    <a:lnR cap="flat" cmpd="sng" w="9525">
                      <a:solidFill>
                        <a:srgbClr val="A6CE38"/>
                      </a:solidFill>
                      <a:prstDash val="solid"/>
                      <a:round/>
                      <a:headEnd len="sm" w="sm" type="none"/>
                      <a:tailEnd len="sm" w="sm" type="none"/>
                    </a:lnR>
                    <a:lnT cap="flat" cmpd="sng" w="9525">
                      <a:solidFill>
                        <a:srgbClr val="A6CE38"/>
                      </a:solidFill>
                      <a:prstDash val="solid"/>
                      <a:round/>
                      <a:headEnd len="sm" w="sm" type="none"/>
                      <a:tailEnd len="sm" w="sm" type="none"/>
                    </a:lnT>
                    <a:lnB cap="flat" cmpd="sng" w="9525">
                      <a:solidFill>
                        <a:srgbClr val="A6CE38"/>
                      </a:solidFill>
                      <a:prstDash val="solid"/>
                      <a:round/>
                      <a:headEnd len="sm" w="sm" type="none"/>
                      <a:tailEnd len="sm" w="sm" type="none"/>
                    </a:lnB>
                    <a:solidFill>
                      <a:srgbClr val="F5F9E9"/>
                    </a:solidFill>
                  </a:tcPr>
                </a:tc>
              </a:tr>
              <a:tr h="381000">
                <a:tc>
                  <a:txBody>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Languages Supported</a:t>
                      </a:r>
                      <a:endParaRPr>
                        <a:solidFill>
                          <a:schemeClr val="accent2"/>
                        </a:solidFill>
                        <a:latin typeface="Open Sans"/>
                        <a:ea typeface="Open Sans"/>
                        <a:cs typeface="Open Sans"/>
                        <a:sym typeface="Open Sans"/>
                      </a:endParaRPr>
                    </a:p>
                  </a:txBody>
                  <a:tcPr marT="91425" marB="91425" marR="91425" marL="91425">
                    <a:lnL cap="flat" cmpd="sng" w="9525">
                      <a:solidFill>
                        <a:srgbClr val="A6CE38"/>
                      </a:solidFill>
                      <a:prstDash val="solid"/>
                      <a:round/>
                      <a:headEnd len="sm" w="sm" type="none"/>
                      <a:tailEnd len="sm" w="sm" type="none"/>
                    </a:lnL>
                    <a:lnR cap="flat" cmpd="sng" w="9525">
                      <a:solidFill>
                        <a:srgbClr val="A6CE38"/>
                      </a:solidFill>
                      <a:prstDash val="solid"/>
                      <a:round/>
                      <a:headEnd len="sm" w="sm" type="none"/>
                      <a:tailEnd len="sm" w="sm" type="none"/>
                    </a:lnR>
                    <a:lnT cap="flat" cmpd="sng" w="9525">
                      <a:solidFill>
                        <a:srgbClr val="A6CE38"/>
                      </a:solidFill>
                      <a:prstDash val="solid"/>
                      <a:round/>
                      <a:headEnd len="sm" w="sm" type="none"/>
                      <a:tailEnd len="sm" w="sm" type="none"/>
                    </a:lnT>
                    <a:lnB cap="flat" cmpd="sng" w="9525">
                      <a:solidFill>
                        <a:srgbClr val="A6CE38"/>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12+</a:t>
                      </a:r>
                      <a:endParaRPr>
                        <a:solidFill>
                          <a:schemeClr val="accent2"/>
                        </a:solidFill>
                        <a:latin typeface="Open Sans"/>
                        <a:ea typeface="Open Sans"/>
                        <a:cs typeface="Open Sans"/>
                        <a:sym typeface="Open Sans"/>
                      </a:endParaRPr>
                    </a:p>
                  </a:txBody>
                  <a:tcPr marT="91425" marB="91425" marR="91425" marL="91425">
                    <a:lnL cap="flat" cmpd="sng" w="9525">
                      <a:solidFill>
                        <a:srgbClr val="A6CE38"/>
                      </a:solidFill>
                      <a:prstDash val="solid"/>
                      <a:round/>
                      <a:headEnd len="sm" w="sm" type="none"/>
                      <a:tailEnd len="sm" w="sm" type="none"/>
                    </a:lnL>
                    <a:lnR cap="flat" cmpd="sng" w="9525">
                      <a:solidFill>
                        <a:srgbClr val="A6CE38"/>
                      </a:solidFill>
                      <a:prstDash val="solid"/>
                      <a:round/>
                      <a:headEnd len="sm" w="sm" type="none"/>
                      <a:tailEnd len="sm" w="sm" type="none"/>
                    </a:lnR>
                    <a:lnT cap="flat" cmpd="sng" w="9525">
                      <a:solidFill>
                        <a:srgbClr val="A6CE38"/>
                      </a:solidFill>
                      <a:prstDash val="solid"/>
                      <a:round/>
                      <a:headEnd len="sm" w="sm" type="none"/>
                      <a:tailEnd len="sm" w="sm" type="none"/>
                    </a:lnT>
                    <a:lnB cap="flat" cmpd="sng" w="9525">
                      <a:solidFill>
                        <a:srgbClr val="A6CE38"/>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Including English, Spanish, Japanese, Portuguese, and Arabic</a:t>
                      </a:r>
                      <a:endParaRPr>
                        <a:solidFill>
                          <a:schemeClr val="accent2"/>
                        </a:solidFill>
                        <a:latin typeface="Open Sans"/>
                        <a:ea typeface="Open Sans"/>
                        <a:cs typeface="Open Sans"/>
                        <a:sym typeface="Open Sans"/>
                      </a:endParaRPr>
                    </a:p>
                  </a:txBody>
                  <a:tcPr marT="91425" marB="91425" marR="91425" marL="91425">
                    <a:lnL cap="flat" cmpd="sng" w="9525">
                      <a:solidFill>
                        <a:srgbClr val="A6CE38"/>
                      </a:solidFill>
                      <a:prstDash val="solid"/>
                      <a:round/>
                      <a:headEnd len="sm" w="sm" type="none"/>
                      <a:tailEnd len="sm" w="sm" type="none"/>
                    </a:lnL>
                    <a:lnR cap="flat" cmpd="sng" w="9525">
                      <a:solidFill>
                        <a:srgbClr val="A6CE38"/>
                      </a:solidFill>
                      <a:prstDash val="solid"/>
                      <a:round/>
                      <a:headEnd len="sm" w="sm" type="none"/>
                      <a:tailEnd len="sm" w="sm" type="none"/>
                    </a:lnR>
                    <a:lnT cap="flat" cmpd="sng" w="9525">
                      <a:solidFill>
                        <a:srgbClr val="A6CE38"/>
                      </a:solidFill>
                      <a:prstDash val="solid"/>
                      <a:round/>
                      <a:headEnd len="sm" w="sm" type="none"/>
                      <a:tailEnd len="sm" w="sm" type="none"/>
                    </a:lnT>
                    <a:lnB cap="flat" cmpd="sng" w="9525">
                      <a:solidFill>
                        <a:srgbClr val="A6CE38"/>
                      </a:solidFill>
                      <a:prstDash val="solid"/>
                      <a:round/>
                      <a:headEnd len="sm" w="sm" type="none"/>
                      <a:tailEnd len="sm" w="sm" type="none"/>
                    </a:lnB>
                    <a:solidFill>
                      <a:srgbClr val="F5F9E9"/>
                    </a:solidFill>
                  </a:tcPr>
                </a:tc>
              </a:tr>
              <a:tr h="381000">
                <a:tc>
                  <a:txBody>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Staff (FTE)</a:t>
                      </a:r>
                      <a:endParaRPr>
                        <a:solidFill>
                          <a:schemeClr val="accent2"/>
                        </a:solidFill>
                        <a:latin typeface="Open Sans"/>
                        <a:ea typeface="Open Sans"/>
                        <a:cs typeface="Open Sans"/>
                        <a:sym typeface="Open Sans"/>
                      </a:endParaRPr>
                    </a:p>
                  </a:txBody>
                  <a:tcPr marT="91425" marB="91425" marR="91425" marL="91425">
                    <a:lnL cap="flat" cmpd="sng" w="9525">
                      <a:solidFill>
                        <a:srgbClr val="A6CE38"/>
                      </a:solidFill>
                      <a:prstDash val="solid"/>
                      <a:round/>
                      <a:headEnd len="sm" w="sm" type="none"/>
                      <a:tailEnd len="sm" w="sm" type="none"/>
                    </a:lnL>
                    <a:lnR cap="flat" cmpd="sng" w="9525">
                      <a:solidFill>
                        <a:srgbClr val="A6CE38"/>
                      </a:solidFill>
                      <a:prstDash val="solid"/>
                      <a:round/>
                      <a:headEnd len="sm" w="sm" type="none"/>
                      <a:tailEnd len="sm" w="sm" type="none"/>
                    </a:lnR>
                    <a:lnT cap="flat" cmpd="sng" w="9525">
                      <a:solidFill>
                        <a:srgbClr val="A6CE38"/>
                      </a:solidFill>
                      <a:prstDash val="solid"/>
                      <a:round/>
                      <a:headEnd len="sm" w="sm" type="none"/>
                      <a:tailEnd len="sm" w="sm" type="none"/>
                    </a:lnT>
                    <a:lnB cap="flat" cmpd="sng" w="9525">
                      <a:solidFill>
                        <a:srgbClr val="A6CE38"/>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0.25 - 3 </a:t>
                      </a:r>
                      <a:endParaRPr>
                        <a:solidFill>
                          <a:schemeClr val="accent2"/>
                        </a:solidFill>
                        <a:latin typeface="Open Sans"/>
                        <a:ea typeface="Open Sans"/>
                        <a:cs typeface="Open Sans"/>
                        <a:sym typeface="Open Sans"/>
                      </a:endParaRPr>
                    </a:p>
                  </a:txBody>
                  <a:tcPr marT="91425" marB="91425" marR="91425" marL="91425">
                    <a:lnL cap="flat" cmpd="sng" w="9525">
                      <a:solidFill>
                        <a:srgbClr val="A6CE38"/>
                      </a:solidFill>
                      <a:prstDash val="solid"/>
                      <a:round/>
                      <a:headEnd len="sm" w="sm" type="none"/>
                      <a:tailEnd len="sm" w="sm" type="none"/>
                    </a:lnL>
                    <a:lnR cap="flat" cmpd="sng" w="9525">
                      <a:solidFill>
                        <a:srgbClr val="A6CE38"/>
                      </a:solidFill>
                      <a:prstDash val="solid"/>
                      <a:round/>
                      <a:headEnd len="sm" w="sm" type="none"/>
                      <a:tailEnd len="sm" w="sm" type="none"/>
                    </a:lnR>
                    <a:lnT cap="flat" cmpd="sng" w="9525">
                      <a:solidFill>
                        <a:srgbClr val="A6CE38"/>
                      </a:solidFill>
                      <a:prstDash val="solid"/>
                      <a:round/>
                      <a:headEnd len="sm" w="sm" type="none"/>
                      <a:tailEnd len="sm" w="sm" type="none"/>
                    </a:lnT>
                    <a:lnB cap="flat" cmpd="sng" w="9525">
                      <a:solidFill>
                        <a:srgbClr val="A6CE38"/>
                      </a:solidFill>
                      <a:prstDash val="solid"/>
                      <a:round/>
                      <a:headEnd len="sm" w="sm" type="none"/>
                      <a:tailEnd len="sm" w="sm" type="none"/>
                    </a:lnB>
                    <a:solidFill>
                      <a:srgbClr val="F5F9E9"/>
                    </a:solidFill>
                  </a:tcPr>
                </a:tc>
                <a:tc>
                  <a:txBody>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Supporting global operations, tech, and outreach</a:t>
                      </a:r>
                      <a:endParaRPr>
                        <a:solidFill>
                          <a:schemeClr val="accent2"/>
                        </a:solidFill>
                        <a:latin typeface="Open Sans"/>
                        <a:ea typeface="Open Sans"/>
                        <a:cs typeface="Open Sans"/>
                        <a:sym typeface="Open Sans"/>
                      </a:endParaRPr>
                    </a:p>
                  </a:txBody>
                  <a:tcPr marT="91425" marB="91425" marR="91425" marL="91425">
                    <a:lnL cap="flat" cmpd="sng" w="9525">
                      <a:solidFill>
                        <a:srgbClr val="A6CE38"/>
                      </a:solidFill>
                      <a:prstDash val="solid"/>
                      <a:round/>
                      <a:headEnd len="sm" w="sm" type="none"/>
                      <a:tailEnd len="sm" w="sm" type="none"/>
                    </a:lnL>
                    <a:lnR cap="flat" cmpd="sng" w="9525">
                      <a:solidFill>
                        <a:srgbClr val="A6CE38"/>
                      </a:solidFill>
                      <a:prstDash val="solid"/>
                      <a:round/>
                      <a:headEnd len="sm" w="sm" type="none"/>
                      <a:tailEnd len="sm" w="sm" type="none"/>
                    </a:lnR>
                    <a:lnT cap="flat" cmpd="sng" w="9525">
                      <a:solidFill>
                        <a:srgbClr val="A6CE38"/>
                      </a:solidFill>
                      <a:prstDash val="solid"/>
                      <a:round/>
                      <a:headEnd len="sm" w="sm" type="none"/>
                      <a:tailEnd len="sm" w="sm" type="none"/>
                    </a:lnT>
                    <a:lnB cap="flat" cmpd="sng" w="9525">
                      <a:solidFill>
                        <a:srgbClr val="A6CE38"/>
                      </a:solidFill>
                      <a:prstDash val="solid"/>
                      <a:round/>
                      <a:headEnd len="sm" w="sm" type="none"/>
                      <a:tailEnd len="sm" w="sm" type="none"/>
                    </a:lnB>
                    <a:solidFill>
                      <a:srgbClr val="F5F9E9"/>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50"/>
          <p:cNvSpPr txBox="1"/>
          <p:nvPr>
            <p:ph type="title"/>
          </p:nvPr>
        </p:nvSpPr>
        <p:spPr>
          <a:xfrm>
            <a:off x="81600" y="124450"/>
            <a:ext cx="8255400" cy="59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Yet following the </a:t>
            </a:r>
            <a:r>
              <a:rPr lang="en"/>
              <a:t>guidelines</a:t>
            </a:r>
            <a:r>
              <a:rPr lang="en"/>
              <a:t> all can build a </a:t>
            </a:r>
            <a:r>
              <a:rPr lang="en"/>
              <a:t>successful</a:t>
            </a:r>
            <a:r>
              <a:rPr lang="en"/>
              <a:t> consortium!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20" name="Google Shape;220;p50"/>
          <p:cNvPicPr preferRelativeResize="0"/>
          <p:nvPr/>
        </p:nvPicPr>
        <p:blipFill>
          <a:blip r:embed="rId3">
            <a:alphaModFix/>
          </a:blip>
          <a:stretch>
            <a:fillRect/>
          </a:stretch>
        </p:blipFill>
        <p:spPr>
          <a:xfrm>
            <a:off x="1180475" y="979499"/>
            <a:ext cx="7642475" cy="3524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51"/>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current adoption in Taiwan</a:t>
            </a:r>
            <a:endParaRPr/>
          </a:p>
        </p:txBody>
      </p:sp>
      <p:sp>
        <p:nvSpPr>
          <p:cNvPr id="226" name="Google Shape;226;p51"/>
          <p:cNvSpPr txBox="1"/>
          <p:nvPr>
            <p:ph idx="1" type="body"/>
          </p:nvPr>
        </p:nvSpPr>
        <p:spPr>
          <a:xfrm>
            <a:off x="193825" y="395300"/>
            <a:ext cx="5255400" cy="3126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p>
          <a:p>
            <a:pPr indent="-317500" lvl="0" marL="457200" rtl="0" algn="l">
              <a:spcBef>
                <a:spcPts val="1000"/>
              </a:spcBef>
              <a:spcAft>
                <a:spcPts val="0"/>
              </a:spcAft>
              <a:buClr>
                <a:schemeClr val="accent2"/>
              </a:buClr>
              <a:buSzPts val="1400"/>
              <a:buChar char="●"/>
            </a:pPr>
            <a:r>
              <a:rPr b="1" lang="en">
                <a:solidFill>
                  <a:schemeClr val="accent2"/>
                </a:solidFill>
              </a:rPr>
              <a:t>8</a:t>
            </a:r>
            <a:r>
              <a:rPr b="1" lang="en">
                <a:solidFill>
                  <a:schemeClr val="accent2"/>
                </a:solidFill>
              </a:rPr>
              <a:t> member organisations</a:t>
            </a:r>
            <a:r>
              <a:rPr lang="en">
                <a:solidFill>
                  <a:schemeClr val="accent2"/>
                </a:solidFill>
              </a:rPr>
              <a:t> </a:t>
            </a:r>
            <a:endParaRPr>
              <a:solidFill>
                <a:schemeClr val="accent2"/>
              </a:solidFill>
            </a:endParaRPr>
          </a:p>
          <a:p>
            <a:pPr indent="-317500" lvl="1" marL="914400" rtl="0" algn="l">
              <a:spcBef>
                <a:spcPts val="1000"/>
              </a:spcBef>
              <a:spcAft>
                <a:spcPts val="0"/>
              </a:spcAft>
              <a:buClr>
                <a:schemeClr val="accent2"/>
              </a:buClr>
              <a:buSzPts val="1400"/>
              <a:buChar char="○"/>
            </a:pPr>
            <a:r>
              <a:rPr lang="en">
                <a:solidFill>
                  <a:schemeClr val="accent2"/>
                </a:solidFill>
              </a:rPr>
              <a:t>5 of these  led by NYCU</a:t>
            </a:r>
            <a:endParaRPr>
              <a:solidFill>
                <a:schemeClr val="accent2"/>
              </a:solidFill>
            </a:endParaRPr>
          </a:p>
          <a:p>
            <a:pPr indent="-317500" lvl="0" marL="457200" rtl="0" algn="l">
              <a:spcBef>
                <a:spcPts val="1000"/>
              </a:spcBef>
              <a:spcAft>
                <a:spcPts val="0"/>
              </a:spcAft>
              <a:buClr>
                <a:schemeClr val="accent2"/>
              </a:buClr>
              <a:buSzPts val="1400"/>
              <a:buChar char="●"/>
            </a:pPr>
            <a:r>
              <a:rPr b="1" lang="en">
                <a:solidFill>
                  <a:schemeClr val="accent2"/>
                </a:solidFill>
              </a:rPr>
              <a:t>11</a:t>
            </a:r>
            <a:r>
              <a:rPr b="1" lang="en">
                <a:solidFill>
                  <a:schemeClr val="accent2"/>
                </a:solidFill>
              </a:rPr>
              <a:t> integrations from all 8 members</a:t>
            </a:r>
            <a:endParaRPr b="1"/>
          </a:p>
          <a:p>
            <a:pPr indent="-317500" lvl="0" marL="457200" rtl="0" algn="l">
              <a:lnSpc>
                <a:spcPct val="115000"/>
              </a:lnSpc>
              <a:spcBef>
                <a:spcPts val="1000"/>
              </a:spcBef>
              <a:spcAft>
                <a:spcPts val="0"/>
              </a:spcAft>
              <a:buSzPts val="1400"/>
              <a:buChar char="●"/>
            </a:pPr>
            <a:r>
              <a:rPr b="1" lang="en"/>
              <a:t>61.13K researchers with </a:t>
            </a:r>
            <a:r>
              <a:rPr b="1" lang="en"/>
              <a:t>affiliations</a:t>
            </a:r>
            <a:r>
              <a:rPr b="1" lang="en"/>
              <a:t> and professional </a:t>
            </a:r>
            <a:r>
              <a:rPr b="1" lang="en"/>
              <a:t>activities</a:t>
            </a:r>
            <a:r>
              <a:rPr b="1" lang="en"/>
              <a:t> </a:t>
            </a:r>
            <a:r>
              <a:rPr b="1" lang="en"/>
              <a:t>associated</a:t>
            </a:r>
            <a:r>
              <a:rPr b="1" lang="en"/>
              <a:t> with Taiwan </a:t>
            </a:r>
            <a:endParaRPr b="1"/>
          </a:p>
          <a:p>
            <a:pPr indent="-317500" lvl="0" marL="457200" rtl="0" algn="l">
              <a:spcBef>
                <a:spcPts val="1000"/>
              </a:spcBef>
              <a:spcAft>
                <a:spcPts val="0"/>
              </a:spcAft>
              <a:buSzPts val="1400"/>
              <a:buChar char="●"/>
            </a:pPr>
            <a:r>
              <a:rPr b="1" lang="en">
                <a:solidFill>
                  <a:schemeClr val="accent2"/>
                </a:solidFill>
              </a:rPr>
              <a:t>106.27</a:t>
            </a:r>
            <a:r>
              <a:rPr b="1" lang="en">
                <a:solidFill>
                  <a:schemeClr val="accent2"/>
                </a:solidFill>
              </a:rPr>
              <a:t>K  </a:t>
            </a:r>
            <a:r>
              <a:rPr b="1" lang="en">
                <a:solidFill>
                  <a:schemeClr val="accent2"/>
                </a:solidFill>
              </a:rPr>
              <a:t>affiliations</a:t>
            </a:r>
            <a:r>
              <a:rPr b="1" lang="en">
                <a:solidFill>
                  <a:schemeClr val="accent2"/>
                </a:solidFill>
              </a:rPr>
              <a:t> and professional activities</a:t>
            </a:r>
            <a:endParaRPr b="1">
              <a:solidFill>
                <a:schemeClr val="accent2"/>
              </a:solidFill>
            </a:endParaRPr>
          </a:p>
          <a:p>
            <a:pPr indent="-304800" lvl="0" marL="457200" rtl="0" algn="l">
              <a:spcBef>
                <a:spcPts val="1000"/>
              </a:spcBef>
              <a:spcAft>
                <a:spcPts val="0"/>
              </a:spcAft>
              <a:buClr>
                <a:schemeClr val="accent2"/>
              </a:buClr>
              <a:buSzPts val="1200"/>
              <a:buChar char="●"/>
            </a:pPr>
            <a:r>
              <a:rPr lang="en" sz="1200">
                <a:solidFill>
                  <a:schemeClr val="accent2"/>
                </a:solidFill>
              </a:rPr>
              <a:t>*Affiliations: An affiliation is a relationship between a person and an organization, linking the two, including E</a:t>
            </a:r>
            <a:r>
              <a:rPr lang="en" sz="1200">
                <a:solidFill>
                  <a:schemeClr val="accent2"/>
                </a:solidFill>
              </a:rPr>
              <a:t>mployment and Education</a:t>
            </a:r>
            <a:endParaRPr sz="1200">
              <a:solidFill>
                <a:schemeClr val="accent2"/>
              </a:solidFill>
            </a:endParaRPr>
          </a:p>
          <a:p>
            <a:pPr indent="-304800" lvl="0" marL="457200" rtl="0" algn="l">
              <a:spcBef>
                <a:spcPts val="1000"/>
              </a:spcBef>
              <a:spcAft>
                <a:spcPts val="0"/>
              </a:spcAft>
              <a:buClr>
                <a:schemeClr val="accent2"/>
              </a:buClr>
              <a:buSzPts val="1200"/>
              <a:buChar char="●"/>
            </a:pPr>
            <a:r>
              <a:rPr lang="en" sz="1200">
                <a:solidFill>
                  <a:schemeClr val="accent2"/>
                </a:solidFill>
              </a:rPr>
              <a:t>*Professional </a:t>
            </a:r>
            <a:r>
              <a:rPr lang="en" sz="1200">
                <a:solidFill>
                  <a:schemeClr val="accent2"/>
                </a:solidFill>
              </a:rPr>
              <a:t>activities</a:t>
            </a:r>
            <a:r>
              <a:rPr lang="en" sz="1200">
                <a:solidFill>
                  <a:schemeClr val="accent2"/>
                </a:solidFill>
              </a:rPr>
              <a:t>: </a:t>
            </a:r>
            <a:r>
              <a:rPr lang="en" sz="1200">
                <a:solidFill>
                  <a:schemeClr val="accent2"/>
                </a:solidFill>
              </a:rPr>
              <a:t>information about your membership affiliation with an organization, your activities in service of an organization, invited positions and distinctions, </a:t>
            </a:r>
            <a:r>
              <a:rPr lang="en" sz="1200">
                <a:solidFill>
                  <a:schemeClr val="accent2"/>
                </a:solidFill>
              </a:rPr>
              <a:t>qualification</a:t>
            </a:r>
            <a:r>
              <a:rPr lang="en" sz="1200">
                <a:solidFill>
                  <a:schemeClr val="accent2"/>
                </a:solidFill>
              </a:rPr>
              <a:t>, Invited positions etc. </a:t>
            </a:r>
            <a:endParaRPr sz="1200">
              <a:solidFill>
                <a:schemeClr val="accent2"/>
              </a:solidFill>
            </a:endParaRPr>
          </a:p>
          <a:p>
            <a:pPr indent="0" lvl="0" marL="457200" rtl="0" algn="l">
              <a:lnSpc>
                <a:spcPct val="115000"/>
              </a:lnSpc>
              <a:spcBef>
                <a:spcPts val="1000"/>
              </a:spcBef>
              <a:spcAft>
                <a:spcPts val="0"/>
              </a:spcAft>
              <a:buNone/>
            </a:pPr>
            <a:r>
              <a:t/>
            </a:r>
            <a:endParaRPr b="1"/>
          </a:p>
          <a:p>
            <a:pPr indent="0" lvl="0" marL="457200" rtl="0" algn="l">
              <a:lnSpc>
                <a:spcPct val="115000"/>
              </a:lnSpc>
              <a:spcBef>
                <a:spcPts val="1000"/>
              </a:spcBef>
              <a:spcAft>
                <a:spcPts val="1000"/>
              </a:spcAft>
              <a:buNone/>
            </a:pPr>
            <a:r>
              <a:t/>
            </a:r>
            <a:endParaRPr b="1"/>
          </a:p>
        </p:txBody>
      </p:sp>
      <p:sp>
        <p:nvSpPr>
          <p:cNvPr id="227" name="Google Shape;227;p51"/>
          <p:cNvSpPr txBox="1"/>
          <p:nvPr>
            <p:ph idx="12" type="sldNum"/>
          </p:nvPr>
        </p:nvSpPr>
        <p:spPr>
          <a:xfrm>
            <a:off x="8556784" y="469180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8" name="Google Shape;228;p51"/>
          <p:cNvSpPr txBox="1"/>
          <p:nvPr/>
        </p:nvSpPr>
        <p:spPr>
          <a:xfrm>
            <a:off x="516915" y="4652725"/>
            <a:ext cx="4932300" cy="4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8F8F8"/>
                </a:solidFill>
                <a:latin typeface="Open Sans"/>
                <a:ea typeface="Open Sans"/>
                <a:cs typeface="Open Sans"/>
                <a:sym typeface="Open Sans"/>
              </a:rPr>
              <a:t>Data collected on the  2023</a:t>
            </a:r>
            <a:r>
              <a:rPr lang="en"/>
              <a:t> </a:t>
            </a:r>
            <a:endParaRPr/>
          </a:p>
        </p:txBody>
      </p:sp>
      <p:grpSp>
        <p:nvGrpSpPr>
          <p:cNvPr id="229" name="Google Shape;229;p51"/>
          <p:cNvGrpSpPr/>
          <p:nvPr/>
        </p:nvGrpSpPr>
        <p:grpSpPr>
          <a:xfrm>
            <a:off x="7686464" y="313398"/>
            <a:ext cx="870300" cy="870300"/>
            <a:chOff x="5591075" y="1566500"/>
            <a:chExt cx="870300" cy="870300"/>
          </a:xfrm>
        </p:grpSpPr>
        <p:sp>
          <p:nvSpPr>
            <p:cNvPr id="230" name="Google Shape;230;p51"/>
            <p:cNvSpPr/>
            <p:nvPr/>
          </p:nvSpPr>
          <p:spPr>
            <a:xfrm>
              <a:off x="5591075" y="1566500"/>
              <a:ext cx="870300" cy="870300"/>
            </a:xfrm>
            <a:prstGeom prst="ellipse">
              <a:avLst/>
            </a:prstGeom>
            <a:solidFill>
              <a:srgbClr val="A5CE3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600">
                <a:latin typeface="Open Sans"/>
                <a:ea typeface="Open Sans"/>
                <a:cs typeface="Open Sans"/>
                <a:sym typeface="Open Sans"/>
              </a:endParaRPr>
            </a:p>
          </p:txBody>
        </p:sp>
        <p:sp>
          <p:nvSpPr>
            <p:cNvPr id="231" name="Google Shape;231;p51"/>
            <p:cNvSpPr txBox="1"/>
            <p:nvPr/>
          </p:nvSpPr>
          <p:spPr>
            <a:xfrm>
              <a:off x="5615975" y="1636999"/>
              <a:ext cx="820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FFFFFF"/>
                  </a:solidFill>
                  <a:latin typeface="Open Sans"/>
                  <a:ea typeface="Open Sans"/>
                  <a:cs typeface="Open Sans"/>
                  <a:sym typeface="Open Sans"/>
                </a:rPr>
                <a:t>8</a:t>
              </a:r>
              <a:endParaRPr sz="1800">
                <a:solidFill>
                  <a:srgbClr val="FFFFFF"/>
                </a:solidFill>
              </a:endParaRPr>
            </a:p>
          </p:txBody>
        </p:sp>
        <p:sp>
          <p:nvSpPr>
            <p:cNvPr id="232" name="Google Shape;232;p51"/>
            <p:cNvSpPr txBox="1"/>
            <p:nvPr/>
          </p:nvSpPr>
          <p:spPr>
            <a:xfrm>
              <a:off x="5591075" y="1969489"/>
              <a:ext cx="870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MEMBERS</a:t>
              </a:r>
              <a:endParaRPr>
                <a:solidFill>
                  <a:srgbClr val="FFFFFF"/>
                </a:solidFill>
              </a:endParaRPr>
            </a:p>
          </p:txBody>
        </p:sp>
      </p:grpSp>
      <p:pic>
        <p:nvPicPr>
          <p:cNvPr id="233" name="Google Shape;233;p51"/>
          <p:cNvPicPr preferRelativeResize="0"/>
          <p:nvPr/>
        </p:nvPicPr>
        <p:blipFill>
          <a:blip r:embed="rId3">
            <a:alphaModFix/>
          </a:blip>
          <a:stretch>
            <a:fillRect/>
          </a:stretch>
        </p:blipFill>
        <p:spPr>
          <a:xfrm>
            <a:off x="5675175" y="1293800"/>
            <a:ext cx="2881600" cy="288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52"/>
          <p:cNvSpPr txBox="1"/>
          <p:nvPr>
            <p:ph type="title"/>
          </p:nvPr>
        </p:nvSpPr>
        <p:spPr>
          <a:xfrm>
            <a:off x="274320" y="1157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represented institutions in the registry</a:t>
            </a:r>
            <a:endParaRPr/>
          </a:p>
        </p:txBody>
      </p:sp>
      <p:pic>
        <p:nvPicPr>
          <p:cNvPr id="239" name="Google Shape;239;p52"/>
          <p:cNvPicPr preferRelativeResize="0"/>
          <p:nvPr/>
        </p:nvPicPr>
        <p:blipFill>
          <a:blip r:embed="rId3">
            <a:alphaModFix/>
          </a:blip>
          <a:stretch>
            <a:fillRect/>
          </a:stretch>
        </p:blipFill>
        <p:spPr>
          <a:xfrm>
            <a:off x="798175" y="631420"/>
            <a:ext cx="5041427" cy="40486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53"/>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closer look at the 106.27K  </a:t>
            </a:r>
            <a:r>
              <a:rPr lang="en"/>
              <a:t>affiliations and professional activities  </a:t>
            </a:r>
            <a:r>
              <a:rPr lang="en"/>
              <a:t> </a:t>
            </a:r>
            <a:endParaRPr/>
          </a:p>
        </p:txBody>
      </p:sp>
      <p:pic>
        <p:nvPicPr>
          <p:cNvPr id="245" name="Google Shape;245;p53"/>
          <p:cNvPicPr preferRelativeResize="0"/>
          <p:nvPr/>
        </p:nvPicPr>
        <p:blipFill>
          <a:blip r:embed="rId3">
            <a:alphaModFix/>
          </a:blip>
          <a:stretch>
            <a:fillRect/>
          </a:stretch>
        </p:blipFill>
        <p:spPr>
          <a:xfrm>
            <a:off x="781725" y="1268875"/>
            <a:ext cx="7296051" cy="2909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4"/>
          <p:cNvSpPr txBox="1"/>
          <p:nvPr>
            <p:ph type="title"/>
          </p:nvPr>
        </p:nvSpPr>
        <p:spPr>
          <a:xfrm>
            <a:off x="280195" y="-5"/>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Validating Affiliations to Save Time, Boost Accuracy, and Streamline Workflows</a:t>
            </a:r>
            <a:endParaRPr/>
          </a:p>
        </p:txBody>
      </p:sp>
      <p:sp>
        <p:nvSpPr>
          <p:cNvPr id="251" name="Google Shape;251;p54"/>
          <p:cNvSpPr txBox="1"/>
          <p:nvPr>
            <p:ph idx="1" type="body"/>
          </p:nvPr>
        </p:nvSpPr>
        <p:spPr>
          <a:xfrm>
            <a:off x="120800" y="790025"/>
            <a:ext cx="5882100" cy="2817000"/>
          </a:xfrm>
          <a:prstGeom prst="rect">
            <a:avLst/>
          </a:prstGeom>
        </p:spPr>
        <p:txBody>
          <a:bodyPr anchorCtr="0" anchor="t" bIns="91425" lIns="91425" spcFirstLastPara="1" rIns="91425" wrap="square" tIns="91425">
            <a:noAutofit/>
          </a:bodyPr>
          <a:lstStyle/>
          <a:p>
            <a:pPr indent="-317500" lvl="0" marL="457200" rtl="0" algn="l">
              <a:lnSpc>
                <a:spcPct val="125000"/>
              </a:lnSpc>
              <a:spcBef>
                <a:spcPts val="0"/>
              </a:spcBef>
              <a:spcAft>
                <a:spcPts val="0"/>
              </a:spcAft>
              <a:buSzPts val="1400"/>
              <a:buChar char="●"/>
            </a:pPr>
            <a:r>
              <a:rPr lang="en"/>
              <a:t>Only </a:t>
            </a:r>
            <a:r>
              <a:rPr b="1" lang="en"/>
              <a:t>4.75</a:t>
            </a:r>
            <a:r>
              <a:rPr b="1" lang="en"/>
              <a:t>K affiliations,</a:t>
            </a:r>
            <a:r>
              <a:rPr lang="en"/>
              <a:t> out of the total </a:t>
            </a:r>
            <a:r>
              <a:rPr b="1" lang="en"/>
              <a:t>106.27K</a:t>
            </a:r>
            <a:r>
              <a:rPr lang="en"/>
              <a:t> </a:t>
            </a:r>
            <a:r>
              <a:rPr lang="en"/>
              <a:t>are added by member organizations. That is, </a:t>
            </a:r>
            <a:r>
              <a:rPr b="1" lang="en"/>
              <a:t>4 % of the data are added by organizations, and the rest 96 % by </a:t>
            </a:r>
            <a:r>
              <a:rPr b="1" lang="en"/>
              <a:t>researchers’ manual entry.</a:t>
            </a:r>
            <a:endParaRPr b="1"/>
          </a:p>
          <a:p>
            <a:pPr indent="0" lvl="0" marL="457200" rtl="0" algn="l">
              <a:lnSpc>
                <a:spcPct val="125000"/>
              </a:lnSpc>
              <a:spcBef>
                <a:spcPts val="0"/>
              </a:spcBef>
              <a:spcAft>
                <a:spcPts val="0"/>
              </a:spcAft>
              <a:buNone/>
            </a:pPr>
            <a:r>
              <a:t/>
            </a:r>
            <a:endParaRPr b="1"/>
          </a:p>
          <a:p>
            <a:pPr indent="-317500" lvl="0" marL="457200" rtl="0" algn="l">
              <a:lnSpc>
                <a:spcPct val="125000"/>
              </a:lnSpc>
              <a:spcBef>
                <a:spcPts val="0"/>
              </a:spcBef>
              <a:spcAft>
                <a:spcPts val="0"/>
              </a:spcAft>
              <a:buSzPts val="1400"/>
              <a:buChar char="●"/>
            </a:pPr>
            <a:r>
              <a:rPr lang="en"/>
              <a:t>It means </a:t>
            </a:r>
            <a:r>
              <a:rPr b="1" lang="en"/>
              <a:t>researchers spend time doing the data entry - </a:t>
            </a:r>
            <a:r>
              <a:rPr b="1" lang="en"/>
              <a:t>administrative burden</a:t>
            </a:r>
            <a:r>
              <a:rPr lang="en"/>
              <a:t>. </a:t>
            </a:r>
            <a:endParaRPr/>
          </a:p>
          <a:p>
            <a:pPr indent="0" lvl="0" marL="457200" rtl="0" algn="l">
              <a:lnSpc>
                <a:spcPct val="125000"/>
              </a:lnSpc>
              <a:spcBef>
                <a:spcPts val="0"/>
              </a:spcBef>
              <a:spcAft>
                <a:spcPts val="0"/>
              </a:spcAft>
              <a:buNone/>
            </a:pPr>
            <a:r>
              <a:t/>
            </a:r>
            <a:endParaRPr/>
          </a:p>
          <a:p>
            <a:pPr indent="-317500" lvl="0" marL="457200" rtl="0" algn="l">
              <a:lnSpc>
                <a:spcPct val="125000"/>
              </a:lnSpc>
              <a:spcBef>
                <a:spcPts val="0"/>
              </a:spcBef>
              <a:spcAft>
                <a:spcPts val="0"/>
              </a:spcAft>
              <a:buSzPts val="1400"/>
              <a:buChar char="●"/>
            </a:pPr>
            <a:r>
              <a:rPr lang="en">
                <a:solidFill>
                  <a:schemeClr val="accent2"/>
                </a:solidFill>
              </a:rPr>
              <a:t>By </a:t>
            </a:r>
            <a:r>
              <a:rPr b="1" lang="en">
                <a:solidFill>
                  <a:schemeClr val="accent2"/>
                </a:solidFill>
              </a:rPr>
              <a:t>adding more validation affiliations, </a:t>
            </a:r>
            <a:r>
              <a:rPr lang="en"/>
              <a:t>Universities and research institutions in Taiwan can help your researchers and your organizations </a:t>
            </a:r>
            <a:endParaRPr/>
          </a:p>
          <a:p>
            <a:pPr indent="-317500" lvl="1" marL="914400" rtl="0" algn="l">
              <a:lnSpc>
                <a:spcPct val="125000"/>
              </a:lnSpc>
              <a:spcBef>
                <a:spcPts val="0"/>
              </a:spcBef>
              <a:spcAft>
                <a:spcPts val="0"/>
              </a:spcAft>
              <a:buSzPts val="1400"/>
              <a:buChar char="○"/>
            </a:pPr>
            <a:r>
              <a:rPr lang="en"/>
              <a:t>Save time </a:t>
            </a:r>
            <a:endParaRPr/>
          </a:p>
          <a:p>
            <a:pPr indent="-317500" lvl="1" marL="914400" rtl="0" algn="l">
              <a:lnSpc>
                <a:spcPct val="125000"/>
              </a:lnSpc>
              <a:spcBef>
                <a:spcPts val="0"/>
              </a:spcBef>
              <a:spcAft>
                <a:spcPts val="0"/>
              </a:spcAft>
              <a:buSzPts val="1400"/>
              <a:buChar char="○"/>
            </a:pPr>
            <a:r>
              <a:rPr lang="en"/>
              <a:t>Reduce manual burden </a:t>
            </a:r>
            <a:endParaRPr/>
          </a:p>
          <a:p>
            <a:pPr indent="-317500" lvl="1" marL="914400" rtl="0" algn="l">
              <a:lnSpc>
                <a:spcPct val="125000"/>
              </a:lnSpc>
              <a:spcBef>
                <a:spcPts val="0"/>
              </a:spcBef>
              <a:spcAft>
                <a:spcPts val="0"/>
              </a:spcAft>
              <a:buSzPts val="1400"/>
              <a:buChar char="○"/>
            </a:pPr>
            <a:r>
              <a:rPr lang="en"/>
              <a:t>Streamline process</a:t>
            </a:r>
            <a:endParaRPr/>
          </a:p>
          <a:p>
            <a:pPr indent="0" lvl="0" marL="0" rtl="0" algn="l">
              <a:spcBef>
                <a:spcPts val="0"/>
              </a:spcBef>
              <a:spcAft>
                <a:spcPts val="1000"/>
              </a:spcAft>
              <a:buNone/>
            </a:pPr>
            <a:r>
              <a:rPr lang="en"/>
              <a:t>    </a:t>
            </a:r>
            <a:endParaRPr b="1"/>
          </a:p>
        </p:txBody>
      </p:sp>
      <p:pic>
        <p:nvPicPr>
          <p:cNvPr id="252" name="Google Shape;252;p54"/>
          <p:cNvPicPr preferRelativeResize="0"/>
          <p:nvPr/>
        </p:nvPicPr>
        <p:blipFill>
          <a:blip r:embed="rId3">
            <a:alphaModFix/>
          </a:blip>
          <a:stretch>
            <a:fillRect/>
          </a:stretch>
        </p:blipFill>
        <p:spPr>
          <a:xfrm>
            <a:off x="6360975" y="642750"/>
            <a:ext cx="1890399" cy="3719025"/>
          </a:xfrm>
          <a:prstGeom prst="rect">
            <a:avLst/>
          </a:prstGeom>
          <a:noFill/>
          <a:ln cap="flat" cmpd="sng" w="9525">
            <a:solidFill>
              <a:srgbClr val="003449"/>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CID">
  <a:themeElements>
    <a:clrScheme name="Simple Light">
      <a:dk1>
        <a:srgbClr val="212121"/>
      </a:dk1>
      <a:lt1>
        <a:srgbClr val="FAFAFA"/>
      </a:lt1>
      <a:dk2>
        <a:srgbClr val="616161"/>
      </a:dk2>
      <a:lt2>
        <a:srgbClr val="EEEEEE"/>
      </a:lt2>
      <a:accent1>
        <a:srgbClr val="447405"/>
      </a:accent1>
      <a:accent2>
        <a:srgbClr val="003449"/>
      </a:accent2>
      <a:accent3>
        <a:srgbClr val="91548B"/>
      </a:accent3>
      <a:accent4>
        <a:srgbClr val="B71C1C"/>
      </a:accent4>
      <a:accent5>
        <a:srgbClr val="FF6400"/>
      </a:accent5>
      <a:accent6>
        <a:srgbClr val="D7B24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